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36" r:id="rId2"/>
    <p:sldId id="257" r:id="rId3"/>
    <p:sldId id="342" r:id="rId4"/>
    <p:sldId id="343" r:id="rId5"/>
    <p:sldId id="344" r:id="rId6"/>
    <p:sldId id="345" r:id="rId7"/>
    <p:sldId id="339" r:id="rId8"/>
    <p:sldId id="346" r:id="rId9"/>
    <p:sldId id="347" r:id="rId10"/>
    <p:sldId id="340" r:id="rId11"/>
    <p:sldId id="341" r:id="rId12"/>
    <p:sldId id="331" r:id="rId13"/>
  </p:sldIdLst>
  <p:sldSz cx="9899650" cy="68754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6E1"/>
    <a:srgbClr val="DAE3F3"/>
    <a:srgbClr val="114A83"/>
    <a:srgbClr val="FDD000"/>
    <a:srgbClr val="EC6305"/>
    <a:srgbClr val="F5D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3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1200" y="168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CD0F2-CC72-41C8-B974-2FA4D99C6B23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02D43-BF35-44CC-816F-E619016348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07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</p:spPr>
        <p:txBody>
          <a:bodyPr anchor="b"/>
          <a:lstStyle>
            <a:lvl1pPr algn="ctr"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</p:spPr>
        <p:txBody>
          <a:bodyPr/>
          <a:lstStyle>
            <a:lvl1pPr marL="0" indent="0" algn="ctr">
              <a:buNone/>
              <a:defRPr sz="2406"/>
            </a:lvl1pPr>
            <a:lvl2pPr marL="458343" indent="0" algn="ctr">
              <a:buNone/>
              <a:defRPr sz="2005"/>
            </a:lvl2pPr>
            <a:lvl3pPr marL="916686" indent="0" algn="ctr">
              <a:buNone/>
              <a:defRPr sz="1805"/>
            </a:lvl3pPr>
            <a:lvl4pPr marL="1375029" indent="0" algn="ctr">
              <a:buNone/>
              <a:defRPr sz="1604"/>
            </a:lvl4pPr>
            <a:lvl5pPr marL="1833372" indent="0" algn="ctr">
              <a:buNone/>
              <a:defRPr sz="1604"/>
            </a:lvl5pPr>
            <a:lvl6pPr marL="2291715" indent="0" algn="ctr">
              <a:buNone/>
              <a:defRPr sz="1604"/>
            </a:lvl6pPr>
            <a:lvl7pPr marL="2750058" indent="0" algn="ctr">
              <a:buNone/>
              <a:defRPr sz="1604"/>
            </a:lvl7pPr>
            <a:lvl8pPr marL="3208401" indent="0" algn="ctr">
              <a:buNone/>
              <a:defRPr sz="1604"/>
            </a:lvl8pPr>
            <a:lvl9pPr marL="3666744" indent="0" algn="ctr">
              <a:buNone/>
              <a:defRPr sz="160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74781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15284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4438" y="366055"/>
            <a:ext cx="2134612" cy="582663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602" y="366055"/>
            <a:ext cx="6280090" cy="58266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4046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30282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</p:spPr>
        <p:txBody>
          <a:bodyPr anchor="b"/>
          <a:lstStyle>
            <a:lvl1pPr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</p:spPr>
        <p:txBody>
          <a:bodyPr/>
          <a:lstStyle>
            <a:lvl1pPr marL="0" indent="0">
              <a:buNone/>
              <a:defRPr sz="2406">
                <a:solidFill>
                  <a:schemeClr val="tx1"/>
                </a:solidFill>
              </a:defRPr>
            </a:lvl1pPr>
            <a:lvl2pPr marL="458343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2pPr>
            <a:lvl3pPr marL="916686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3pPr>
            <a:lvl4pPr marL="1375029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4pPr>
            <a:lvl5pPr marL="1833372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5pPr>
            <a:lvl6pPr marL="2291715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6pPr>
            <a:lvl7pPr marL="2750058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7pPr>
            <a:lvl8pPr marL="3208401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8pPr>
            <a:lvl9pPr marL="3666744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47667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601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698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85722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892" y="2511454"/>
            <a:ext cx="4188015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698" y="1685444"/>
            <a:ext cx="4208641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1698" y="2511454"/>
            <a:ext cx="4208641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07866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17151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30004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641" y="989941"/>
            <a:ext cx="5011698" cy="4886035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47649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08641" y="989941"/>
            <a:ext cx="5011698" cy="4886035"/>
          </a:xfrm>
        </p:spPr>
        <p:txBody>
          <a:bodyPr anchor="t"/>
          <a:lstStyle>
            <a:lvl1pPr marL="0" indent="0">
              <a:buNone/>
              <a:defRPr sz="3208"/>
            </a:lvl1pPr>
            <a:lvl2pPr marL="458343" indent="0">
              <a:buNone/>
              <a:defRPr sz="2807"/>
            </a:lvl2pPr>
            <a:lvl3pPr marL="916686" indent="0">
              <a:buNone/>
              <a:defRPr sz="2406"/>
            </a:lvl3pPr>
            <a:lvl4pPr marL="1375029" indent="0">
              <a:buNone/>
              <a:defRPr sz="2005"/>
            </a:lvl4pPr>
            <a:lvl5pPr marL="1833372" indent="0">
              <a:buNone/>
              <a:defRPr sz="2005"/>
            </a:lvl5pPr>
            <a:lvl6pPr marL="2291715" indent="0">
              <a:buNone/>
              <a:defRPr sz="2005"/>
            </a:lvl6pPr>
            <a:lvl7pPr marL="2750058" indent="0">
              <a:buNone/>
              <a:defRPr sz="2005"/>
            </a:lvl7pPr>
            <a:lvl8pPr marL="3208401" indent="0">
              <a:buNone/>
              <a:defRPr sz="2005"/>
            </a:lvl8pPr>
            <a:lvl9pPr marL="3666744" indent="0">
              <a:buNone/>
              <a:defRPr sz="20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46394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37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txStyles>
    <p:titleStyle>
      <a:lvl1pPr algn="l" defTabSz="916686" rtl="0" eaLnBrk="1" latinLnBrk="1" hangingPunct="1">
        <a:lnSpc>
          <a:spcPct val="90000"/>
        </a:lnSpc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2" indent="-229172" algn="l" defTabSz="916686" rtl="0" eaLnBrk="1" latinLnBrk="1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687515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5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7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jp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0.jp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jpe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23.jpeg"/><Relationship Id="rId10" Type="http://schemas.openxmlformats.org/officeDocument/2006/relationships/image" Target="../media/image6.png"/><Relationship Id="rId4" Type="http://schemas.openxmlformats.org/officeDocument/2006/relationships/image" Target="../media/image22.jpe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jpe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26.jpeg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78D60C0-5F01-4230-B679-992ABA45C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0"/>
            <a:ext cx="9897192" cy="6875463"/>
          </a:xfrm>
          <a:prstGeom prst="rect">
            <a:avLst/>
          </a:prstGeom>
        </p:spPr>
      </p:pic>
      <p:sp>
        <p:nvSpPr>
          <p:cNvPr id="12" name="직사각형 10">
            <a:extLst>
              <a:ext uri="{FF2B5EF4-FFF2-40B4-BE49-F238E27FC236}">
                <a16:creationId xmlns:a16="http://schemas.microsoft.com/office/drawing/2014/main" id="{3414DB75-3BF0-454C-A748-F526D3A081FC}"/>
              </a:ext>
            </a:extLst>
          </p:cNvPr>
          <p:cNvSpPr/>
          <p:nvPr/>
        </p:nvSpPr>
        <p:spPr>
          <a:xfrm>
            <a:off x="323942" y="1870909"/>
            <a:ext cx="1407491" cy="369330"/>
          </a:xfrm>
          <a:prstGeom prst="rect">
            <a:avLst/>
          </a:prstGeom>
          <a:solidFill>
            <a:srgbClr val="FFFF00"/>
          </a:solidFill>
          <a:ln w="12700" cap="flat">
            <a:noFill/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3" hangingPunct="0"/>
            <a:endParaRPr lang="ko-KR" alt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직사각형 5">
            <a:extLst>
              <a:ext uri="{FF2B5EF4-FFF2-40B4-BE49-F238E27FC236}">
                <a16:creationId xmlns:a16="http://schemas.microsoft.com/office/drawing/2014/main" id="{977E45C6-1BED-480E-BFDA-7DAFE510B800}"/>
              </a:ext>
            </a:extLst>
          </p:cNvPr>
          <p:cNvSpPr/>
          <p:nvPr/>
        </p:nvSpPr>
        <p:spPr>
          <a:xfrm>
            <a:off x="-59267" y="1708078"/>
            <a:ext cx="2048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en-US" altLang="ko-KR" sz="24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[ </a:t>
            </a:r>
            <a:r>
              <a:rPr lang="th-TH" altLang="ko-KR" sz="3600" b="1" spc="-300" dirty="0">
                <a:solidFill>
                  <a:schemeClr val="accent1"/>
                </a:solidFill>
                <a:latin typeface="+mj-ea"/>
                <a:ea typeface="+mj-ea"/>
              </a:rPr>
              <a:t>ตอน</a:t>
            </a:r>
            <a:r>
              <a:rPr lang="en-US" altLang="ko-KR" sz="36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.1</a:t>
            </a:r>
            <a:r>
              <a:rPr lang="ko-KR" altLang="en-US" sz="20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spc="-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 useBgFill="1">
        <p:nvSpPr>
          <p:cNvPr id="2" name="직사각형 1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 useBgFill="1">
        <p:nvSpPr>
          <p:cNvPr id="3" name="직사각형 2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1" y="3361301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2" y="2273690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직사각형 4">
            <a:extLst>
              <a:ext uri="{FF2B5EF4-FFF2-40B4-BE49-F238E27FC236}">
                <a16:creationId xmlns:a16="http://schemas.microsoft.com/office/drawing/2014/main" id="{E7C9A79B-8DDE-4C29-B2B3-AFA8DC497C43}"/>
              </a:ext>
            </a:extLst>
          </p:cNvPr>
          <p:cNvSpPr/>
          <p:nvPr/>
        </p:nvSpPr>
        <p:spPr>
          <a:xfrm>
            <a:off x="-1881256" y="2381050"/>
            <a:ext cx="95416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th-TH" altLang="ko-KR" sz="6000" b="1" dirty="0">
                <a:solidFill>
                  <a:srgbClr val="002060"/>
                </a:solidFill>
                <a:latin typeface="+mj-ea"/>
                <a:ea typeface="+mj-ea"/>
              </a:rPr>
              <a:t>หน้าที่ของนักดับเพลิง</a:t>
            </a:r>
            <a:endParaRPr lang="en-US" altLang="ko-KR" sz="60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1671D4-60AD-4526-977E-4E79E171E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65" y="1073791"/>
            <a:ext cx="3226250" cy="3449958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6404634" y="5671389"/>
            <a:ext cx="3410851" cy="1200727"/>
            <a:chOff x="6300089" y="5588392"/>
            <a:chExt cx="3374540" cy="1215214"/>
          </a:xfrm>
        </p:grpSpPr>
        <p:pic>
          <p:nvPicPr>
            <p:cNvPr id="23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83469" y="585621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45523" y="586749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64794" y="586917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745948" y="5588392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직사각형 27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ชาวต่างชาติ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pic>
        <p:nvPicPr>
          <p:cNvPr id="37" name="그림 12">
            <a:extLst>
              <a:ext uri="{FF2B5EF4-FFF2-40B4-BE49-F238E27FC236}">
                <a16:creationId xmlns:a16="http://schemas.microsoft.com/office/drawing/2014/main" id="{45475E3F-4D2E-4EBA-8D56-3AE929A435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54AC23E-1CA3-4D8C-AAE0-43EFBDC903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1337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287EAFB-B1FE-4D65-ABB0-F297C91BC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" y="-1"/>
            <a:ext cx="9897192" cy="6875463"/>
          </a:xfrm>
          <a:prstGeom prst="rect">
            <a:avLst/>
          </a:prstGeom>
        </p:spPr>
      </p:pic>
      <p:sp>
        <p:nvSpPr>
          <p:cNvPr id="38" name="슬라이드 번호 개체 틀 2">
            <a:extLst>
              <a:ext uri="{FF2B5EF4-FFF2-40B4-BE49-F238E27FC236}">
                <a16:creationId xmlns:a16="http://schemas.microsoft.com/office/drawing/2014/main" id="{9232819A-612E-4C94-A123-59A49012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9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74158" y="1930078"/>
            <a:ext cx="213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dirty="0"/>
              <a:t>(</a:t>
            </a:r>
            <a:r>
              <a:rPr lang="th-TH" altLang="ko-KR" b="1" dirty="0"/>
              <a:t>หากไม่รู้ภาษาเกาหลี)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7314" y="1533837"/>
            <a:ext cx="226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400" b="1" dirty="0">
                <a:solidFill>
                  <a:srgbClr val="FF0000"/>
                </a:solidFill>
              </a:rPr>
              <a:t>แจ้งเหตุที่ 119</a:t>
            </a:r>
            <a:endParaRPr lang="en-US" altLang="ko-KR" sz="2400" b="1" dirty="0">
              <a:solidFill>
                <a:srgbClr val="FF0000"/>
              </a:solidFill>
              <a:latin typeface="+mj-ea"/>
            </a:endParaRPr>
          </a:p>
        </p:txBody>
      </p:sp>
      <p:cxnSp>
        <p:nvCxnSpPr>
          <p:cNvPr id="35" name="직선 화살표 연결선 34"/>
          <p:cNvCxnSpPr/>
          <p:nvPr/>
        </p:nvCxnSpPr>
        <p:spPr>
          <a:xfrm>
            <a:off x="6941612" y="2213606"/>
            <a:ext cx="0" cy="4259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27314" y="2698437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ko-KR" b="1" dirty="0"/>
              <a:t>  เลือกบริการล่าม</a:t>
            </a:r>
            <a:endParaRPr lang="en-US" altLang="ko-KR" b="1" dirty="0">
              <a:latin typeface="+mj-ea"/>
            </a:endParaRPr>
          </a:p>
        </p:txBody>
      </p:sp>
      <p:cxnSp>
        <p:nvCxnSpPr>
          <p:cNvPr id="36" name="직선 화살표 연결선 35"/>
          <p:cNvCxnSpPr/>
          <p:nvPr/>
        </p:nvCxnSpPr>
        <p:spPr>
          <a:xfrm>
            <a:off x="6948863" y="3067769"/>
            <a:ext cx="0" cy="4259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03506" y="353846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ko-KR" b="1" dirty="0"/>
              <a:t>ต่อสายไปยังฝ่ายสถานการณ์ทั่วไป</a:t>
            </a:r>
            <a:endParaRPr lang="en-US" altLang="ko-KR" b="1" dirty="0">
              <a:latin typeface="+mj-ea"/>
            </a:endParaRPr>
          </a:p>
        </p:txBody>
      </p:sp>
      <p:cxnSp>
        <p:nvCxnSpPr>
          <p:cNvPr id="37" name="직선 화살표 연결선 36"/>
          <p:cNvCxnSpPr/>
          <p:nvPr/>
        </p:nvCxnSpPr>
        <p:spPr>
          <a:xfrm>
            <a:off x="6948863" y="3918495"/>
            <a:ext cx="0" cy="4259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61884" y="4477351"/>
            <a:ext cx="404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/>
              <a:t>             ตรวจสอบสถานที่เกิดเหตุด้วยระบบ</a:t>
            </a:r>
            <a:r>
              <a:rPr lang="en-US" altLang="ko-KR" b="1" dirty="0"/>
              <a:t>GIS</a:t>
            </a:r>
            <a:endParaRPr lang="en-US" altLang="ko-KR" b="1" dirty="0">
              <a:latin typeface="+mj-ea"/>
            </a:endParaRPr>
          </a:p>
        </p:txBody>
      </p:sp>
      <p:cxnSp>
        <p:nvCxnSpPr>
          <p:cNvPr id="43" name="직선 화살표 연결선 42"/>
          <p:cNvCxnSpPr/>
          <p:nvPr/>
        </p:nvCxnSpPr>
        <p:spPr>
          <a:xfrm>
            <a:off x="6968960" y="4846683"/>
            <a:ext cx="0" cy="4259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15632" y="5308149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ko-KR" b="1" dirty="0"/>
              <a:t>ส่งเจ้าหน้าที่หรืออุปกรณ์ช่วยเหลือตามสถานการณ์</a:t>
            </a:r>
            <a:endParaRPr lang="ko-KR" altLang="en-US" b="1" dirty="0">
              <a:latin typeface="+mj-ea"/>
            </a:endParaRPr>
          </a:p>
        </p:txBody>
      </p:sp>
      <p:sp>
        <p:nvSpPr>
          <p:cNvPr id="46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1FF5D75C-2ACB-48BE-ACD8-F948315A5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1" y="1587156"/>
            <a:ext cx="4380582" cy="4358661"/>
          </a:xfrm>
          <a:prstGeom prst="rect">
            <a:avLst/>
          </a:prstGeom>
        </p:spPr>
      </p:pic>
      <p:sp>
        <p:nvSpPr>
          <p:cNvPr id="29" name="직사각형 8">
            <a:extLst>
              <a:ext uri="{FF2B5EF4-FFF2-40B4-BE49-F238E27FC236}">
                <a16:creationId xmlns:a16="http://schemas.microsoft.com/office/drawing/2014/main" id="{997DC209-6ECE-4BBA-BDEE-70CBE0A8686F}"/>
              </a:ext>
            </a:extLst>
          </p:cNvPr>
          <p:cNvSpPr/>
          <p:nvPr/>
        </p:nvSpPr>
        <p:spPr>
          <a:xfrm>
            <a:off x="725044" y="158853"/>
            <a:ext cx="8330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en-US" altLang="ko-KR" sz="3600" b="1" spc="-300" dirty="0">
                <a:solidFill>
                  <a:schemeClr val="accent1">
                    <a:lumMod val="50000"/>
                  </a:schemeClr>
                </a:solidFill>
                <a:latin typeface="맑은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  <a:latin typeface="+mn-ea"/>
              </a:rPr>
              <a:t>แจ้งเหตุที่ 119 และขั้นตอนดำเนินงาน</a:t>
            </a:r>
            <a:endParaRPr lang="en-US" altLang="ko-KR" sz="3600" b="1" spc="-300" dirty="0">
              <a:solidFill>
                <a:srgbClr val="002060"/>
              </a:solidFill>
              <a:latin typeface="+mn-ea"/>
              <a:cs typeface="맑은 고딕"/>
            </a:endParaRP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682E88D4-A7BA-439E-AE4C-01399E39CFAC}"/>
              </a:ext>
            </a:extLst>
          </p:cNvPr>
          <p:cNvSpPr/>
          <p:nvPr/>
        </p:nvSpPr>
        <p:spPr>
          <a:xfrm>
            <a:off x="274283" y="224072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4</a:t>
            </a:r>
            <a:endParaRPr lang="ko-KR" altLang="en-US" sz="2600" b="1" dirty="0">
              <a:latin typeface="+mj-ea"/>
              <a:ea typeface="+mj-ea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05282D84-F60C-4B7E-9A13-29676A360C45}"/>
              </a:ext>
            </a:extLst>
          </p:cNvPr>
          <p:cNvGrpSpPr/>
          <p:nvPr/>
        </p:nvGrpSpPr>
        <p:grpSpPr>
          <a:xfrm>
            <a:off x="6404634" y="5671389"/>
            <a:ext cx="3410851" cy="1200727"/>
            <a:chOff x="6300089" y="5588392"/>
            <a:chExt cx="3374540" cy="1215214"/>
          </a:xfrm>
        </p:grpSpPr>
        <p:pic>
          <p:nvPicPr>
            <p:cNvPr id="40" name="Google Shape;99;p13">
              <a:extLst>
                <a:ext uri="{FF2B5EF4-FFF2-40B4-BE49-F238E27FC236}">
                  <a16:creationId xmlns:a16="http://schemas.microsoft.com/office/drawing/2014/main" id="{BD8C4BBA-DF61-4331-8CF1-EA1948CCB8F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83469" y="585621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00;p13">
              <a:extLst>
                <a:ext uri="{FF2B5EF4-FFF2-40B4-BE49-F238E27FC236}">
                  <a16:creationId xmlns:a16="http://schemas.microsoft.com/office/drawing/2014/main" id="{26E3FFFF-4BFE-43E6-A66C-403063AC8ED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45523" y="586749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101;p13">
              <a:extLst>
                <a:ext uri="{FF2B5EF4-FFF2-40B4-BE49-F238E27FC236}">
                  <a16:creationId xmlns:a16="http://schemas.microsoft.com/office/drawing/2014/main" id="{6F1755AA-5AA5-4F37-A15B-F94A8DB3E7ED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64794" y="586917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102;p13">
              <a:extLst>
                <a:ext uri="{FF2B5EF4-FFF2-40B4-BE49-F238E27FC236}">
                  <a16:creationId xmlns:a16="http://schemas.microsoft.com/office/drawing/2014/main" id="{A2A4566D-AB6A-4078-81CF-92130D13465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745948" y="5588392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B2E12E19-9366-4FB1-BEC0-324B88BBBE6B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ชาวต่างชาติ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24A7B645-BA9C-4D5B-9D7B-E2671F55A7EA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46FA791E-17A5-45F4-A3C1-5FCB0A45B629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7786D28E-A0FC-44BF-9B9A-9BD40764DB72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13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14" grpId="0"/>
      <p:bldP spid="15" grpId="0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1D16B-A412-4DEF-83F5-3831245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-2"/>
            <a:ext cx="9897192" cy="6875463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969437" y="2002439"/>
            <a:ext cx="4806315" cy="1569720"/>
            <a:chOff x="1250315" y="1675936"/>
            <a:chExt cx="4806315" cy="156972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D85C55C-D0D5-47BA-BF9D-5F17663E3DAE}"/>
                </a:ext>
              </a:extLst>
            </p:cNvPr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600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DF0E655C-7B35-444F-832A-E70B3633E7E1}"/>
                  </a:ext>
                </a:extLst>
              </p:cNvPr>
              <p:cNvCxnSpPr/>
              <p:nvPr/>
            </p:nvCxnSpPr>
            <p:spPr>
              <a:xfrm>
                <a:off x="1250315" y="220345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4C435CB2-E86F-4E3C-B2CD-A135A972DF4C}"/>
                  </a:ext>
                </a:extLst>
              </p:cNvPr>
              <p:cNvCxnSpPr/>
              <p:nvPr/>
            </p:nvCxnSpPr>
            <p:spPr>
              <a:xfrm>
                <a:off x="4128135" y="220345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865565" y="3376725"/>
            <a:ext cx="4737304" cy="1569720"/>
            <a:chOff x="1250315" y="5808396"/>
            <a:chExt cx="4737304" cy="156972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0D350FF-5EAE-4088-A6B1-604B9947B138}"/>
                </a:ext>
              </a:extLst>
            </p:cNvPr>
            <p:cNvSpPr/>
            <p:nvPr/>
          </p:nvSpPr>
          <p:spPr>
            <a:xfrm flipV="1">
              <a:off x="3178097" y="5808396"/>
              <a:ext cx="1066800" cy="15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600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250315" y="6950602"/>
              <a:ext cx="4737304" cy="0"/>
              <a:chOff x="1250315" y="6950602"/>
              <a:chExt cx="4737304" cy="0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250315" y="6950602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4059124" y="6950602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0D174C74-6003-4B20-8728-6EF29D919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39" y="1258400"/>
            <a:ext cx="4380582" cy="43586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6737FD-6F9E-413D-B5DD-FC317E7A49B6}"/>
              </a:ext>
            </a:extLst>
          </p:cNvPr>
          <p:cNvSpPr/>
          <p:nvPr/>
        </p:nvSpPr>
        <p:spPr>
          <a:xfrm>
            <a:off x="440922" y="2787299"/>
            <a:ext cx="6178908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59" hangingPunct="0">
              <a:lnSpc>
                <a:spcPct val="150000"/>
              </a:lnSpc>
              <a:defRPr/>
            </a:pPr>
            <a:r>
              <a:rPr lang="th-TH" altLang="ko-KR" b="1" dirty="0">
                <a:solidFill>
                  <a:schemeClr val="accent1"/>
                </a:solidFill>
              </a:rPr>
              <a:t>กระทรวงการดับเพลิงกําลังพยายามจัด</a:t>
            </a:r>
            <a:r>
              <a:rPr lang="th-TH" altLang="ko-KR" b="1" dirty="0" err="1">
                <a:solidFill>
                  <a:schemeClr val="accent1"/>
                </a:solidFill>
              </a:rPr>
              <a:t>ทํา</a:t>
            </a:r>
            <a:r>
              <a:rPr lang="th-TH" altLang="ko-KR" b="1" dirty="0">
                <a:solidFill>
                  <a:schemeClr val="accent1"/>
                </a:solidFill>
              </a:rPr>
              <a:t>แผนรับมือฉุกเฉินและการป้องกันตัวเองจากอุบัติเหตุต่างๆและภัยพิบัติทางธรรมชาติอยู่เสมอ</a:t>
            </a:r>
            <a:endParaRPr lang="en-US" altLang="ko-KR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 fontAlgn="base">
              <a:lnSpc>
                <a:spcPct val="150000"/>
              </a:lnSpc>
            </a:pPr>
            <a:r>
              <a:rPr lang="th-TH" altLang="ko-KR" b="1" dirty="0"/>
              <a:t>อย่าลืมโทรหา 119 เพื่อช่วยชีวิตและคนรอบข้างของคุณนะคะ!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36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90069" y="119496"/>
            <a:ext cx="7422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spc="-300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 </a:t>
            </a: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จุดหลักสํา</a:t>
            </a: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</a:rPr>
              <a:t>คัญ</a:t>
            </a: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ในการรักษาความปลอดภัยจากไฟไหม้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1C42B598-DB6E-4DFB-87DA-CC691DEE278F}"/>
              </a:ext>
            </a:extLst>
          </p:cNvPr>
          <p:cNvSpPr/>
          <p:nvPr/>
        </p:nvSpPr>
        <p:spPr>
          <a:xfrm>
            <a:off x="440922" y="279673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0" name="직사각형 28">
            <a:extLst>
              <a:ext uri="{FF2B5EF4-FFF2-40B4-BE49-F238E27FC236}">
                <a16:creationId xmlns:a16="http://schemas.microsoft.com/office/drawing/2014/main" id="{EAE04EB5-D337-47D2-8665-0FF10639C80F}"/>
              </a:ext>
            </a:extLst>
          </p:cNvPr>
          <p:cNvSpPr/>
          <p:nvPr/>
        </p:nvSpPr>
        <p:spPr>
          <a:xfrm>
            <a:off x="-2235544" y="267003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2965F72F-B148-4B8A-BD9E-2661A1B8955A}"/>
              </a:ext>
            </a:extLst>
          </p:cNvPr>
          <p:cNvGrpSpPr/>
          <p:nvPr/>
        </p:nvGrpSpPr>
        <p:grpSpPr>
          <a:xfrm>
            <a:off x="6404634" y="5671389"/>
            <a:ext cx="3410851" cy="1200727"/>
            <a:chOff x="6300089" y="5588392"/>
            <a:chExt cx="3374540" cy="1215214"/>
          </a:xfrm>
        </p:grpSpPr>
        <p:pic>
          <p:nvPicPr>
            <p:cNvPr id="42" name="Google Shape;99;p13">
              <a:extLst>
                <a:ext uri="{FF2B5EF4-FFF2-40B4-BE49-F238E27FC236}">
                  <a16:creationId xmlns:a16="http://schemas.microsoft.com/office/drawing/2014/main" id="{E0933CAB-107A-4675-B5CE-569899C7657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83469" y="585621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100;p13">
              <a:extLst>
                <a:ext uri="{FF2B5EF4-FFF2-40B4-BE49-F238E27FC236}">
                  <a16:creationId xmlns:a16="http://schemas.microsoft.com/office/drawing/2014/main" id="{033D6403-63C0-42DB-B191-AAFDA8740780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45523" y="586749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101;p13">
              <a:extLst>
                <a:ext uri="{FF2B5EF4-FFF2-40B4-BE49-F238E27FC236}">
                  <a16:creationId xmlns:a16="http://schemas.microsoft.com/office/drawing/2014/main" id="{A42E72EA-2073-4C36-BF17-ECF2C158E72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64794" y="586917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102;p13">
              <a:extLst>
                <a:ext uri="{FF2B5EF4-FFF2-40B4-BE49-F238E27FC236}">
                  <a16:creationId xmlns:a16="http://schemas.microsoft.com/office/drawing/2014/main" id="{048FA895-788B-43D1-B1D9-75B1414F0D5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745948" y="5588392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C88766E8-ED48-44B9-9672-BF79318B19CD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ชาวต่างชาติ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C73478AB-20B1-4FEE-A69A-57B430989D37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58609D40-8BD0-48B1-B98E-92EBEE19C68F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1BF4DCFC-302A-45D4-9083-889ACAB09C1C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1D16B-A412-4DEF-83F5-3831245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" y="-1"/>
            <a:ext cx="9897192" cy="68754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46"/>
          <a:stretch/>
        </p:blipFill>
        <p:spPr>
          <a:xfrm>
            <a:off x="980296" y="2719977"/>
            <a:ext cx="7697585" cy="2119117"/>
          </a:xfrm>
          <a:prstGeom prst="rect">
            <a:avLst/>
          </a:prstGeom>
        </p:spPr>
      </p:pic>
      <p:sp>
        <p:nvSpPr>
          <p:cNvPr id="5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DA1F364-0B77-4D73-ABBA-336D264242B7}"/>
              </a:ext>
            </a:extLst>
          </p:cNvPr>
          <p:cNvSpPr/>
          <p:nvPr/>
        </p:nvSpPr>
        <p:spPr>
          <a:xfrm>
            <a:off x="2438400" y="170842"/>
            <a:ext cx="31534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/>
            <a:r>
              <a:rPr lang="th-TH" altLang="ko-KR" sz="3600" b="1" dirty="0">
                <a:solidFill>
                  <a:srgbClr val="002060"/>
                </a:solidFill>
                <a:latin typeface="+mj-ea"/>
                <a:ea typeface="+mj-ea"/>
              </a:rPr>
              <a:t>หน้าที่ของนักดับเพลิง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BB51938-1105-4AB1-9723-3CAC7C67EEBE}"/>
              </a:ext>
            </a:extLst>
          </p:cNvPr>
          <p:cNvSpPr/>
          <p:nvPr/>
        </p:nvSpPr>
        <p:spPr>
          <a:xfrm>
            <a:off x="1893191" y="4577516"/>
            <a:ext cx="6036578" cy="3725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dirty="0"/>
              <a:t>สังคมปลอดภัย ประชาชนมีความสุข ต้องมีการเรียนรู้การป้องกันอัคคีภัย </a:t>
            </a:r>
            <a:endParaRPr lang="ko-KR" altLang="en-US" sz="2400" dirty="0"/>
          </a:p>
        </p:txBody>
      </p:sp>
      <p:pic>
        <p:nvPicPr>
          <p:cNvPr id="10" name="그림 9" descr="그리기, 방이(가) 표시된 사진&#10;&#10;자동 생성된 설명">
            <a:extLst>
              <a:ext uri="{FF2B5EF4-FFF2-40B4-BE49-F238E27FC236}">
                <a16:creationId xmlns:a16="http://schemas.microsoft.com/office/drawing/2014/main" id="{BED9AD98-8D63-4E50-BDE7-773C332F207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42" y="193452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9656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9EE7A-F9DB-4458-B796-9112102F9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" y="-1"/>
            <a:ext cx="9897192" cy="687546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5729BE2-BFDE-44B7-AA46-D60A2B7A5420}"/>
              </a:ext>
            </a:extLst>
          </p:cNvPr>
          <p:cNvSpPr/>
          <p:nvPr/>
        </p:nvSpPr>
        <p:spPr>
          <a:xfrm>
            <a:off x="1180114" y="2878353"/>
            <a:ext cx="6503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</a:pPr>
            <a:r>
              <a:rPr lang="en-US" altLang="ko-KR" sz="2400" b="1" dirty="0">
                <a:solidFill>
                  <a:schemeClr val="accent1"/>
                </a:solidFill>
              </a:rPr>
              <a:t>1.  </a:t>
            </a:r>
            <a:r>
              <a:rPr lang="th-TH" altLang="ko-KR" sz="3000" b="1" dirty="0">
                <a:solidFill>
                  <a:schemeClr val="accent1"/>
                </a:solidFill>
              </a:rPr>
              <a:t>หน้าที่และภารกิจของนักดับเพลิง </a:t>
            </a:r>
            <a:r>
              <a:rPr lang="en-US" altLang="ko-KR" sz="3000" b="1" dirty="0">
                <a:solidFill>
                  <a:schemeClr val="accent1"/>
                </a:solidFill>
                <a:latin typeface="+mj-ea"/>
                <a:ea typeface="+mj-ea"/>
              </a:rPr>
              <a:t>_ 2</a:t>
            </a:r>
            <a:r>
              <a:rPr lang="en-US" altLang="ko-KR" sz="3000" b="1" spc="-150" dirty="0">
                <a:solidFill>
                  <a:schemeClr val="accent1"/>
                </a:solidFill>
                <a:latin typeface="+mj-ea"/>
                <a:ea typeface="+mj-ea"/>
              </a:rPr>
              <a:t>p</a:t>
            </a:r>
          </a:p>
          <a:p>
            <a:pPr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2.  </a:t>
            </a:r>
            <a:r>
              <a:rPr lang="th-TH" altLang="ko-KR" sz="3000" b="1" spc="-150" dirty="0">
                <a:solidFill>
                  <a:schemeClr val="accent1"/>
                </a:solidFill>
                <a:latin typeface="+mj-ea"/>
                <a:ea typeface="+mj-ea"/>
              </a:rPr>
              <a:t>ป้องกันไฟไหม้และดับเพลิง</a:t>
            </a:r>
            <a:r>
              <a:rPr lang="en-US" altLang="ko-KR" sz="3000" b="1" spc="-150" dirty="0">
                <a:solidFill>
                  <a:schemeClr val="accent1"/>
                </a:solidFill>
                <a:latin typeface="+mj-ea"/>
                <a:ea typeface="+mj-ea"/>
              </a:rPr>
              <a:t>_ 3p</a:t>
            </a:r>
          </a:p>
          <a:p>
            <a:pPr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3. </a:t>
            </a:r>
            <a:r>
              <a:rPr lang="th-TH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  </a:t>
            </a:r>
            <a:r>
              <a:rPr lang="th-TH" altLang="ko-KR" sz="3000" b="1" spc="-150" dirty="0">
                <a:solidFill>
                  <a:schemeClr val="accent1"/>
                </a:solidFill>
                <a:latin typeface="+mj-ea"/>
                <a:ea typeface="+mj-ea"/>
              </a:rPr>
              <a:t>กู้ภัย</a:t>
            </a:r>
            <a:r>
              <a:rPr lang="th-TH" altLang="ko-KR" sz="3000" b="1" dirty="0">
                <a:solidFill>
                  <a:schemeClr val="accent1"/>
                </a:solidFill>
                <a:latin typeface="+mn-ea"/>
              </a:rPr>
              <a:t>และรักษาความปลอดภัย </a:t>
            </a:r>
            <a:r>
              <a:rPr lang="en-US" altLang="ko-KR" sz="3000" b="1" spc="-150" dirty="0">
                <a:solidFill>
                  <a:schemeClr val="accent1"/>
                </a:solidFill>
                <a:latin typeface="+mj-ea"/>
                <a:ea typeface="+mj-ea"/>
              </a:rPr>
              <a:t>_ 5p</a:t>
            </a:r>
            <a:endParaRPr lang="ko-KR" altLang="en-US" sz="3000" b="1" spc="-150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4. </a:t>
            </a:r>
            <a:r>
              <a:rPr lang="th-TH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  </a:t>
            </a:r>
            <a:r>
              <a:rPr lang="th-TH" altLang="ko-KR" sz="3000" b="1" dirty="0">
                <a:solidFill>
                  <a:schemeClr val="accent1"/>
                </a:solidFill>
              </a:rPr>
              <a:t>แจ้งเหตุที่ 119 และขั้นตอนดำเนินงาน</a:t>
            </a:r>
            <a:r>
              <a:rPr lang="en-US" altLang="ko-KR" sz="3000" b="1" spc="-150" dirty="0">
                <a:solidFill>
                  <a:schemeClr val="accent1"/>
                </a:solidFill>
                <a:latin typeface="+mj-ea"/>
                <a:ea typeface="+mj-ea"/>
              </a:rPr>
              <a:t>_ 6p</a:t>
            </a:r>
          </a:p>
        </p:txBody>
      </p:sp>
      <p:sp>
        <p:nvSpPr>
          <p:cNvPr id="14" name="직사각형 7">
            <a:extLst>
              <a:ext uri="{FF2B5EF4-FFF2-40B4-BE49-F238E27FC236}">
                <a16:creationId xmlns:a16="http://schemas.microsoft.com/office/drawing/2014/main" id="{38FABAF0-FC26-4738-A180-0A1ED925DEA6}"/>
              </a:ext>
            </a:extLst>
          </p:cNvPr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2"/>
              </a:spcAft>
              <a:defRPr lang="ko-KR" altLang="en-US"/>
            </a:pPr>
            <a:r>
              <a:rPr lang="en-US" altLang="ko-K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C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ontents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Stencil" panose="040409050D0802020404" pitchFamily="82" charset="0"/>
              <a:ea typeface="나눔스퀘어 Bold"/>
            </a:endParaRP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E3D5616A-11CB-44F8-8928-3E26AE24851D}"/>
              </a:ext>
            </a:extLst>
          </p:cNvPr>
          <p:cNvSpPr/>
          <p:nvPr/>
        </p:nvSpPr>
        <p:spPr>
          <a:xfrm>
            <a:off x="2479467" y="1623182"/>
            <a:ext cx="7735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altLang="ko-KR" sz="4000" b="1" dirty="0">
                <a:latin typeface="+mj-ea"/>
                <a:ea typeface="+mj-ea"/>
              </a:rPr>
              <a:t>หน้าที่ของนักดับเพลิง</a:t>
            </a:r>
            <a:endParaRPr lang="en-US" altLang="ko-KR" sz="4000" b="1" dirty="0">
              <a:latin typeface="+mj-ea"/>
              <a:ea typeface="+mj-ea"/>
            </a:endParaRPr>
          </a:p>
        </p:txBody>
      </p:sp>
      <p:cxnSp>
        <p:nvCxnSpPr>
          <p:cNvPr id="17" name="직선 연결선 8">
            <a:extLst>
              <a:ext uri="{FF2B5EF4-FFF2-40B4-BE49-F238E27FC236}">
                <a16:creationId xmlns:a16="http://schemas.microsoft.com/office/drawing/2014/main" id="{36121AC1-B5F0-421D-A0D8-FA5E045CE765}"/>
              </a:ext>
            </a:extLst>
          </p:cNvPr>
          <p:cNvCxnSpPr/>
          <p:nvPr/>
        </p:nvCxnSpPr>
        <p:spPr>
          <a:xfrm>
            <a:off x="2397115" y="1425639"/>
            <a:ext cx="0" cy="769441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</p:cxnSp>
      <p:sp>
        <p:nvSpPr>
          <p:cNvPr id="9" name="직사각형 5">
            <a:extLst>
              <a:ext uri="{FF2B5EF4-FFF2-40B4-BE49-F238E27FC236}">
                <a16:creationId xmlns:a16="http://schemas.microsoft.com/office/drawing/2014/main" id="{53A46B42-827D-4D88-A5B8-22E56369BC71}"/>
              </a:ext>
            </a:extLst>
          </p:cNvPr>
          <p:cNvSpPr/>
          <p:nvPr/>
        </p:nvSpPr>
        <p:spPr>
          <a:xfrm>
            <a:off x="2001404" y="1229013"/>
            <a:ext cx="2048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en-US" altLang="ko-KR" sz="24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[ </a:t>
            </a:r>
            <a:r>
              <a:rPr lang="th-TH" altLang="ko-KR" sz="3600" b="1" spc="-300" dirty="0">
                <a:solidFill>
                  <a:schemeClr val="accent1"/>
                </a:solidFill>
                <a:latin typeface="+mj-ea"/>
                <a:ea typeface="+mj-ea"/>
              </a:rPr>
              <a:t>ตอน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>
                <a:solidFill>
                  <a:schemeClr val="accent1"/>
                </a:solidFill>
              </a:rPr>
              <a:t>.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1</a:t>
            </a:r>
            <a:r>
              <a:rPr lang="ko-KR" altLang="en-US" sz="20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spc="-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FF0202-9BAA-4E46-ACFB-F7CF020A3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02" y="4623816"/>
            <a:ext cx="2481723" cy="2251647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1229" y="5703957"/>
            <a:ext cx="3539992" cy="1168158"/>
            <a:chOff x="6300090" y="5611499"/>
            <a:chExt cx="3374539" cy="1192109"/>
          </a:xfrm>
        </p:grpSpPr>
        <p:pic>
          <p:nvPicPr>
            <p:cNvPr id="23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직사각형 2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ชาวต่างชาติ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300090" y="6538706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9C0F03A8-AC6F-47D2-AE17-C6D69FA97F87}"/>
              </a:ext>
            </a:extLst>
          </p:cNvPr>
          <p:cNvSpPr/>
          <p:nvPr/>
        </p:nvSpPr>
        <p:spPr>
          <a:xfrm>
            <a:off x="8077200" y="101600"/>
            <a:ext cx="1765325" cy="846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2">
            <a:extLst>
              <a:ext uri="{FF2B5EF4-FFF2-40B4-BE49-F238E27FC236}">
                <a16:creationId xmlns:a16="http://schemas.microsoft.com/office/drawing/2014/main" id="{B8467D81-2C56-40FD-AC56-DF1044B1DB5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426133" y="152835"/>
            <a:ext cx="1327819" cy="66788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5DA9936-1D04-4FD0-807B-DB19A4FB74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02" y="175403"/>
            <a:ext cx="1763303" cy="6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7772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9A6B0E79-58A5-42A8-8255-03AFBB942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" y="-527"/>
            <a:ext cx="9897192" cy="6875463"/>
          </a:xfrm>
          <a:prstGeom prst="rect">
            <a:avLst/>
          </a:prstGeom>
        </p:spPr>
      </p:pic>
      <p:sp>
        <p:nvSpPr>
          <p:cNvPr id="24" name="AutoShape 2" descr="소방차 png 이미지 검색결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6" name="직사각형 8">
            <a:extLst>
              <a:ext uri="{FF2B5EF4-FFF2-40B4-BE49-F238E27FC236}">
                <a16:creationId xmlns:a16="http://schemas.microsoft.com/office/drawing/2014/main" id="{8C1FD7F8-BC30-4DBE-A2B7-1B1FD364DCBE}"/>
              </a:ext>
            </a:extLst>
          </p:cNvPr>
          <p:cNvSpPr/>
          <p:nvPr/>
        </p:nvSpPr>
        <p:spPr>
          <a:xfrm>
            <a:off x="350132" y="164909"/>
            <a:ext cx="5697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</a:rPr>
              <a:t>หน้าที่และภารกิจของนักดับเพลิง </a:t>
            </a:r>
            <a:endParaRPr lang="en-US" altLang="ko-KR" sz="3600" b="1" spc="-300" dirty="0">
              <a:solidFill>
                <a:srgbClr val="002060"/>
              </a:solidFill>
              <a:latin typeface="+mj-ea"/>
              <a:ea typeface="+mj-ea"/>
              <a:cs typeface="맑은 고딕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69AE59-18C3-484B-8797-9322490CC30A}"/>
              </a:ext>
            </a:extLst>
          </p:cNvPr>
          <p:cNvSpPr/>
          <p:nvPr/>
        </p:nvSpPr>
        <p:spPr>
          <a:xfrm>
            <a:off x="307975" y="243174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50" name="직사각형 13">
            <a:extLst>
              <a:ext uri="{FF2B5EF4-FFF2-40B4-BE49-F238E27FC236}">
                <a16:creationId xmlns:a16="http://schemas.microsoft.com/office/drawing/2014/main" id="{8BEA2A86-7A0C-4646-BFEB-D68904825B3C}"/>
              </a:ext>
            </a:extLst>
          </p:cNvPr>
          <p:cNvSpPr/>
          <p:nvPr/>
        </p:nvSpPr>
        <p:spPr>
          <a:xfrm>
            <a:off x="643598" y="2083987"/>
            <a:ext cx="4972473" cy="2596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59" hangingPunct="0">
              <a:lnSpc>
                <a:spcPct val="150000"/>
              </a:lnSpc>
              <a:spcAft>
                <a:spcPct val="0"/>
              </a:spcAft>
              <a:defRPr lang="ko-KR" altLang="en-US"/>
            </a:pPr>
            <a:r>
              <a:rPr lang="th-TH" altLang="ko-KR" sz="2000" b="1" dirty="0">
                <a:solidFill>
                  <a:schemeClr val="accent1"/>
                </a:solidFill>
              </a:rPr>
              <a:t>สํานักงานดับเพลิงเป็นหน่วยงานด้านความปลอดภัยระดับชาติ</a:t>
            </a:r>
            <a:endParaRPr lang="ko-KR" altLang="en-US" sz="2000" b="1" kern="0" spc="-125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algn="ctr" defTabSz="914459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th-TH" altLang="ko-KR" b="1" dirty="0"/>
              <a:t>มีทีมที่ประกอบด้วยผู้เชี่ยวชาญ ที่ผ่านการฝึกฝนอย่างเข้มงวด</a:t>
            </a:r>
          </a:p>
          <a:p>
            <a:pPr algn="ctr" defTabSz="914459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th-TH" altLang="ko-KR" b="1" dirty="0"/>
              <a:t>พร้อมทั้งอุปกรณ์ขั้นสูงที่ทันสมัย</a:t>
            </a:r>
            <a:br>
              <a:rPr lang="th-TH" altLang="ko-KR" b="1" dirty="0"/>
            </a:br>
            <a:r>
              <a:rPr lang="th-TH" altLang="ko-KR" b="1" dirty="0"/>
              <a:t>มีการสร้างแผนรับมือที่รวดเร็วและแม่นยําเสมอเพื่อตอบสนองต่ออุบัติเหตุต่างๆ ภัยพิบัติทางธรรมชาติ และ</a:t>
            </a:r>
            <a:r>
              <a:rPr lang="th-TH" altLang="ko-KR" b="1" dirty="0" err="1"/>
              <a:t>อื่นๆ</a:t>
            </a:r>
            <a:r>
              <a:rPr lang="th-TH" altLang="ko-KR" b="1" dirty="0"/>
              <a:t> </a:t>
            </a:r>
          </a:p>
          <a:p>
            <a:pPr algn="ctr" defTabSz="914459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th-TH" altLang="ko-KR" b="1" dirty="0"/>
              <a:t>และทําให้มั่นใจได้ว่า ประชาชนและประเทศจะปลอดภัยค่ะ</a:t>
            </a:r>
            <a:endParaRPr lang="ko-KR" altLang="en-US" b="1" kern="0" spc="-125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56" name="그림 15">
            <a:extLst>
              <a:ext uri="{FF2B5EF4-FFF2-40B4-BE49-F238E27FC236}">
                <a16:creationId xmlns:a16="http://schemas.microsoft.com/office/drawing/2014/main" id="{D1974030-2B0F-4DA4-991C-2B83628E5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09098" y="1442792"/>
            <a:ext cx="5216447" cy="4781743"/>
          </a:xfrm>
          <a:prstGeom prst="rect">
            <a:avLst/>
          </a:prstGeom>
        </p:spPr>
      </p:pic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36063499-C85B-4A4E-8599-A20EA799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9" y="6447670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2</a:t>
            </a:r>
            <a:endParaRPr lang="ko-KR" altLang="en-US" dirty="0"/>
          </a:p>
        </p:txBody>
      </p:sp>
      <p:grpSp>
        <p:nvGrpSpPr>
          <p:cNvPr id="44" name="그룹 4">
            <a:extLst>
              <a:ext uri="{FF2B5EF4-FFF2-40B4-BE49-F238E27FC236}">
                <a16:creationId xmlns:a16="http://schemas.microsoft.com/office/drawing/2014/main" id="{05FD429C-FB8E-4E95-9C18-978D132B66CE}"/>
              </a:ext>
            </a:extLst>
          </p:cNvPr>
          <p:cNvGrpSpPr/>
          <p:nvPr/>
        </p:nvGrpSpPr>
        <p:grpSpPr>
          <a:xfrm>
            <a:off x="726547" y="1316279"/>
            <a:ext cx="4806573" cy="1569789"/>
            <a:chOff x="1250115" y="1936454"/>
            <a:chExt cx="4806573" cy="1569789"/>
          </a:xfrm>
        </p:grpSpPr>
        <p:sp>
          <p:nvSpPr>
            <p:cNvPr id="57" name="직사각형 20">
              <a:extLst>
                <a:ext uri="{FF2B5EF4-FFF2-40B4-BE49-F238E27FC236}">
                  <a16:creationId xmlns:a16="http://schemas.microsoft.com/office/drawing/2014/main" id="{A20A5F47-4AD0-4954-A1D9-DC509C582BD0}"/>
                </a:ext>
              </a:extLst>
            </p:cNvPr>
            <p:cNvSpPr/>
            <p:nvPr/>
          </p:nvSpPr>
          <p:spPr>
            <a:xfrm>
              <a:off x="3061516" y="1936454"/>
              <a:ext cx="1066536" cy="1569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59" hangingPunct="0">
                <a:defRPr lang="ko-KR" altLang="en-US"/>
              </a:pPr>
              <a:r>
                <a:rPr lang="en-US" altLang="ko-KR" sz="9601" b="1" kern="0" spc="-100" dirty="0">
                  <a:solidFill>
                    <a:srgbClr val="FFC000">
                      <a:lumMod val="60000"/>
                      <a:lumOff val="4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“</a:t>
              </a:r>
              <a:endParaRPr lang="ko-KR" altLang="en-US" sz="9601" b="1" kern="0" dirty="0">
                <a:solidFill>
                  <a:srgbClr val="FFC000">
                    <a:lumMod val="60000"/>
                    <a:lumOff val="4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grpSp>
          <p:nvGrpSpPr>
            <p:cNvPr id="58" name="그룹 27">
              <a:extLst>
                <a:ext uri="{FF2B5EF4-FFF2-40B4-BE49-F238E27FC236}">
                  <a16:creationId xmlns:a16="http://schemas.microsoft.com/office/drawing/2014/main" id="{71932195-1035-4979-B0A0-2DFF0433714F}"/>
                </a:ext>
              </a:extLst>
            </p:cNvPr>
            <p:cNvGrpSpPr/>
            <p:nvPr/>
          </p:nvGrpSpPr>
          <p:grpSpPr>
            <a:xfrm>
              <a:off x="1250115" y="2451675"/>
              <a:ext cx="4806573" cy="0"/>
              <a:chOff x="1512582" y="2142908"/>
              <a:chExt cx="4806573" cy="0"/>
            </a:xfrm>
          </p:grpSpPr>
          <p:cxnSp>
            <p:nvCxnSpPr>
              <p:cNvPr id="59" name="직선 연결선 23">
                <a:extLst>
                  <a:ext uri="{FF2B5EF4-FFF2-40B4-BE49-F238E27FC236}">
                    <a16:creationId xmlns:a16="http://schemas.microsoft.com/office/drawing/2014/main" id="{8F8AD56A-A9FD-4293-B055-091244307787}"/>
                  </a:ext>
                </a:extLst>
              </p:cNvPr>
              <p:cNvCxnSpPr/>
              <p:nvPr/>
            </p:nvCxnSpPr>
            <p:spPr>
              <a:xfrm>
                <a:off x="1512582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crgbClr r="0" g="0" b="0"/>
              </a:fontRef>
            </p:style>
          </p:cxnSp>
          <p:cxnSp>
            <p:nvCxnSpPr>
              <p:cNvPr id="60" name="직선 연결선 25">
                <a:extLst>
                  <a:ext uri="{FF2B5EF4-FFF2-40B4-BE49-F238E27FC236}">
                    <a16:creationId xmlns:a16="http://schemas.microsoft.com/office/drawing/2014/main" id="{D40E0EDA-B0F1-4FC9-8B61-AFC5DE236AA3}"/>
                  </a:ext>
                </a:extLst>
              </p:cNvPr>
              <p:cNvCxnSpPr/>
              <p:nvPr/>
            </p:nvCxnSpPr>
            <p:spPr>
              <a:xfrm>
                <a:off x="4390519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>
                <a:scrgbClr r="0" g="0" b="0"/>
              </a:fontRef>
            </p:style>
          </p:cxnSp>
        </p:grpSp>
      </p:grpSp>
      <p:grpSp>
        <p:nvGrpSpPr>
          <p:cNvPr id="61" name="그룹 60"/>
          <p:cNvGrpSpPr/>
          <p:nvPr/>
        </p:nvGrpSpPr>
        <p:grpSpPr>
          <a:xfrm>
            <a:off x="722279" y="3970123"/>
            <a:ext cx="4806573" cy="1569660"/>
            <a:chOff x="1038803" y="4226355"/>
            <a:chExt cx="4806573" cy="1569660"/>
          </a:xfrm>
        </p:grpSpPr>
        <p:sp>
          <p:nvSpPr>
            <p:cNvPr id="62" name="직사각형 21">
              <a:extLst>
                <a:ext uri="{FF2B5EF4-FFF2-40B4-BE49-F238E27FC236}">
                  <a16:creationId xmlns:a16="http://schemas.microsoft.com/office/drawing/2014/main" id="{301B593C-7DC7-4226-BA38-989CF0ED50EE}"/>
                </a:ext>
              </a:extLst>
            </p:cNvPr>
            <p:cNvSpPr/>
            <p:nvPr/>
          </p:nvSpPr>
          <p:spPr>
            <a:xfrm flipV="1">
              <a:off x="2893137" y="4226355"/>
              <a:ext cx="106653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600" b="1" i="0" u="none" strike="noStrike" kern="0" cap="none" spc="-13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“</a:t>
              </a:r>
              <a:endParaRPr kumimoji="0" lang="ko-KR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cxnSp>
          <p:nvCxnSpPr>
            <p:cNvPr id="63" name="직선 연결선 29">
              <a:extLst>
                <a:ext uri="{FF2B5EF4-FFF2-40B4-BE49-F238E27FC236}">
                  <a16:creationId xmlns:a16="http://schemas.microsoft.com/office/drawing/2014/main" id="{327DA1A1-ADA2-44C7-8018-DBB0142ED361}"/>
                </a:ext>
              </a:extLst>
            </p:cNvPr>
            <p:cNvCxnSpPr/>
            <p:nvPr/>
          </p:nvCxnSpPr>
          <p:spPr>
            <a:xfrm>
              <a:off x="1038803" y="5284359"/>
              <a:ext cx="1928636" cy="0"/>
            </a:xfrm>
            <a:prstGeom prst="line">
              <a:avLst/>
            </a:prstGeom>
            <a:noFill/>
            <a:ln w="12700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직선 연결선 30">
              <a:extLst>
                <a:ext uri="{FF2B5EF4-FFF2-40B4-BE49-F238E27FC236}">
                  <a16:creationId xmlns:a16="http://schemas.microsoft.com/office/drawing/2014/main" id="{29BE0EF4-B91A-496F-B684-276868C8D822}"/>
                </a:ext>
              </a:extLst>
            </p:cNvPr>
            <p:cNvCxnSpPr/>
            <p:nvPr/>
          </p:nvCxnSpPr>
          <p:spPr>
            <a:xfrm>
              <a:off x="3916740" y="5284359"/>
              <a:ext cx="1928636" cy="0"/>
            </a:xfrm>
            <a:prstGeom prst="line">
              <a:avLst/>
            </a:prstGeom>
            <a:noFill/>
            <a:ln w="12700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5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48" name="다이아몬드 27">
            <a:extLst>
              <a:ext uri="{FF2B5EF4-FFF2-40B4-BE49-F238E27FC236}">
                <a16:creationId xmlns:a16="http://schemas.microsoft.com/office/drawing/2014/main" id="{3EB6881F-3A74-4268-BED2-8EC32AE94EFE}"/>
              </a:ext>
            </a:extLst>
          </p:cNvPr>
          <p:cNvSpPr/>
          <p:nvPr/>
        </p:nvSpPr>
        <p:spPr>
          <a:xfrm>
            <a:off x="660532" y="355742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다이아몬드 27">
            <a:extLst>
              <a:ext uri="{FF2B5EF4-FFF2-40B4-BE49-F238E27FC236}">
                <a16:creationId xmlns:a16="http://schemas.microsoft.com/office/drawing/2014/main" id="{7F76E6D9-C366-46A8-B0C8-114C6726DD2E}"/>
              </a:ext>
            </a:extLst>
          </p:cNvPr>
          <p:cNvSpPr/>
          <p:nvPr/>
        </p:nvSpPr>
        <p:spPr>
          <a:xfrm>
            <a:off x="660531" y="271556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694FE174-E38B-41EF-AD64-5C0E071D6DC2}"/>
              </a:ext>
            </a:extLst>
          </p:cNvPr>
          <p:cNvGrpSpPr/>
          <p:nvPr/>
        </p:nvGrpSpPr>
        <p:grpSpPr>
          <a:xfrm>
            <a:off x="6404634" y="5671389"/>
            <a:ext cx="3410851" cy="1200727"/>
            <a:chOff x="6300089" y="5588392"/>
            <a:chExt cx="3374540" cy="1215214"/>
          </a:xfrm>
        </p:grpSpPr>
        <p:pic>
          <p:nvPicPr>
            <p:cNvPr id="51" name="Google Shape;99;p13">
              <a:extLst>
                <a:ext uri="{FF2B5EF4-FFF2-40B4-BE49-F238E27FC236}">
                  <a16:creationId xmlns:a16="http://schemas.microsoft.com/office/drawing/2014/main" id="{A9F465B7-31E8-420F-81F5-90667959806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83469" y="585621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100;p13">
              <a:extLst>
                <a:ext uri="{FF2B5EF4-FFF2-40B4-BE49-F238E27FC236}">
                  <a16:creationId xmlns:a16="http://schemas.microsoft.com/office/drawing/2014/main" id="{E9861ECD-659A-445D-85C1-8B9897E06B9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45523" y="586749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101;p13">
              <a:extLst>
                <a:ext uri="{FF2B5EF4-FFF2-40B4-BE49-F238E27FC236}">
                  <a16:creationId xmlns:a16="http://schemas.microsoft.com/office/drawing/2014/main" id="{A36BDB9A-9469-4E71-9354-64F259A0802B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64794" y="586917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102;p13">
              <a:extLst>
                <a:ext uri="{FF2B5EF4-FFF2-40B4-BE49-F238E27FC236}">
                  <a16:creationId xmlns:a16="http://schemas.microsoft.com/office/drawing/2014/main" id="{6C6904A0-8B2C-4EE9-9A18-2F7D23A16CB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745948" y="5588392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44356B0F-ED57-4C4A-B70A-29816D7B618E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ชาวต่างชาติ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316E0498-1349-4D52-B8E7-2FC5DA22EBF9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22B48BCA-693C-4189-9243-DF9C727B0886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8758BC8E-66DE-44F1-8913-18FA0B8B24FB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5884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69FA9B3-3CCD-44D3-8A6E-EBAE314E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897192" cy="6875463"/>
          </a:xfrm>
          <a:prstGeom prst="rect">
            <a:avLst/>
          </a:prstGeom>
        </p:spPr>
      </p:pic>
      <p:sp>
        <p:nvSpPr>
          <p:cNvPr id="25" name="직사각형 8">
            <a:extLst>
              <a:ext uri="{FF2B5EF4-FFF2-40B4-BE49-F238E27FC236}">
                <a16:creationId xmlns:a16="http://schemas.microsoft.com/office/drawing/2014/main" id="{A4B48569-5C50-4040-B479-9DAFAE82C90C}"/>
              </a:ext>
            </a:extLst>
          </p:cNvPr>
          <p:cNvSpPr/>
          <p:nvPr/>
        </p:nvSpPr>
        <p:spPr>
          <a:xfrm>
            <a:off x="874564" y="188914"/>
            <a:ext cx="8330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맑은고딕"/>
                <a:ea typeface="+mj-ea"/>
              </a:rPr>
              <a:t>ป้องกันไฟไหม้และดับเพลิง</a:t>
            </a:r>
            <a:endParaRPr lang="en-US" altLang="ko-KR" sz="36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D72516-19CB-47CC-8C5B-43DCA1C4F6EB}"/>
              </a:ext>
            </a:extLst>
          </p:cNvPr>
          <p:cNvSpPr/>
          <p:nvPr/>
        </p:nvSpPr>
        <p:spPr>
          <a:xfrm>
            <a:off x="294150" y="243900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2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56" name="직사각형 19">
            <a:extLst>
              <a:ext uri="{FF2B5EF4-FFF2-40B4-BE49-F238E27FC236}">
                <a16:creationId xmlns:a16="http://schemas.microsoft.com/office/drawing/2014/main" id="{B239DF84-AD4F-4AA2-82C9-F4C17492A6ED}"/>
              </a:ext>
            </a:extLst>
          </p:cNvPr>
          <p:cNvSpPr/>
          <p:nvPr/>
        </p:nvSpPr>
        <p:spPr>
          <a:xfrm>
            <a:off x="5040000" y="1617114"/>
            <a:ext cx="40291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59" hangingPunct="0">
              <a:lnSpc>
                <a:spcPct val="150000"/>
              </a:lnSpc>
              <a:spcAft>
                <a:spcPct val="0"/>
              </a:spcAft>
              <a:defRPr lang="ko-KR" altLang="en-US"/>
            </a:pPr>
            <a:r>
              <a:rPr lang="th-TH" altLang="ko-KR" sz="2000" b="1" dirty="0"/>
              <a:t>การป้องกันไฟไหม้</a:t>
            </a:r>
            <a:endParaRPr lang="en-US" altLang="ko-KR" sz="2000" b="1" kern="0" spc="-77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285750" indent="-285750" defTabSz="914459" hangingPunct="0">
              <a:lnSpc>
                <a:spcPct val="150000"/>
              </a:lnSpc>
              <a:spcAft>
                <a:spcPct val="0"/>
              </a:spcAft>
              <a:buFontTx/>
              <a:buChar char="-"/>
              <a:defRPr lang="ko-KR" altLang="en-US"/>
            </a:pPr>
            <a:r>
              <a:rPr lang="th-TH" altLang="ko-KR" sz="1600" b="1" dirty="0"/>
              <a:t>ประชาสัมพันธ์และให้ความรู้เกี่ยวกับการป้องกันไฟไหม้</a:t>
            </a:r>
          </a:p>
          <a:p>
            <a:pPr marL="285750" indent="-285750" defTabSz="914459" hangingPunct="0">
              <a:lnSpc>
                <a:spcPct val="150000"/>
              </a:lnSpc>
              <a:spcAft>
                <a:spcPct val="0"/>
              </a:spcAft>
              <a:buFontTx/>
              <a:buChar char="-"/>
              <a:defRPr lang="ko-KR" altLang="en-US"/>
            </a:pPr>
            <a:r>
              <a:rPr lang="th-TH" altLang="ko-KR" sz="1600" b="1" dirty="0"/>
              <a:t>ตรวจสอบอุปกรณ์ป้องกันไฟไหม้อย่างละเอียด</a:t>
            </a:r>
          </a:p>
          <a:p>
            <a:pPr marL="285750" indent="-285750" defTabSz="914459" hangingPunct="0">
              <a:lnSpc>
                <a:spcPct val="150000"/>
              </a:lnSpc>
              <a:spcAft>
                <a:spcPct val="0"/>
              </a:spcAft>
              <a:buFontTx/>
              <a:buChar char="-"/>
              <a:defRPr lang="ko-KR" altLang="en-US"/>
            </a:pPr>
            <a:r>
              <a:rPr lang="th-TH" altLang="ko-KR" sz="1600" b="1" dirty="0"/>
              <a:t>รณรงค์การป้องกันไฟไหม้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4081644"/>
            <a:ext cx="3189860" cy="2127636"/>
          </a:xfrm>
          <a:prstGeom prst="rect">
            <a:avLst/>
          </a:prstGeom>
        </p:spPr>
      </p:pic>
      <p:sp>
        <p:nvSpPr>
          <p:cNvPr id="21" name="슬라이드 번호 개체 틀 2">
            <a:extLst>
              <a:ext uri="{FF2B5EF4-FFF2-40B4-BE49-F238E27FC236}">
                <a16:creationId xmlns:a16="http://schemas.microsoft.com/office/drawing/2014/main" id="{FCDF15F9-FCD4-4095-AA7C-FC032179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9" y="6447670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3</a:t>
            </a:r>
            <a:endParaRPr lang="ko-KR" altLang="en-US" dirty="0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692000"/>
            <a:ext cx="3189860" cy="2124881"/>
          </a:xfrm>
          <a:prstGeom prst="rect">
            <a:avLst/>
          </a:prstGeom>
        </p:spPr>
      </p:pic>
      <p:sp>
        <p:nvSpPr>
          <p:cNvPr id="27" name="직사각형 19">
            <a:extLst>
              <a:ext uri="{FF2B5EF4-FFF2-40B4-BE49-F238E27FC236}">
                <a16:creationId xmlns:a16="http://schemas.microsoft.com/office/drawing/2014/main" id="{B239DF84-AD4F-4AA2-82C9-F4C17492A6ED}"/>
              </a:ext>
            </a:extLst>
          </p:cNvPr>
          <p:cNvSpPr/>
          <p:nvPr/>
        </p:nvSpPr>
        <p:spPr>
          <a:xfrm>
            <a:off x="5040000" y="4031121"/>
            <a:ext cx="49412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59" hangingPunct="0">
              <a:lnSpc>
                <a:spcPct val="150000"/>
              </a:lnSpc>
              <a:spcAft>
                <a:spcPct val="0"/>
              </a:spcAft>
              <a:defRPr lang="ko-KR" altLang="en-US"/>
            </a:pPr>
            <a:r>
              <a:rPr lang="th-TH" altLang="ko-KR" sz="2000" b="1" dirty="0"/>
              <a:t>การดับเพลิง</a:t>
            </a:r>
            <a:endParaRPr lang="en-US" altLang="ko-KR" sz="2000" b="1" dirty="0"/>
          </a:p>
          <a:p>
            <a:pPr algn="just" defTabSz="914459" hangingPunct="0">
              <a:lnSpc>
                <a:spcPct val="150000"/>
              </a:lnSpc>
              <a:spcAft>
                <a:spcPct val="0"/>
              </a:spcAft>
              <a:defRPr lang="ko-KR" altLang="en-US"/>
            </a:pPr>
            <a:r>
              <a:rPr lang="en-US" altLang="ko-KR" sz="16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-  </a:t>
            </a:r>
            <a:r>
              <a:rPr lang="th-TH" altLang="ko-KR" sz="1600" b="1" dirty="0"/>
              <a:t>เผชิญเหตุไฟไหม้</a:t>
            </a:r>
            <a:endParaRPr lang="en-US" altLang="ko-KR" sz="1600" b="1" kern="0" spc="-77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algn="just" defTabSz="914459" hangingPunct="0">
              <a:lnSpc>
                <a:spcPct val="150000"/>
              </a:lnSpc>
              <a:spcAft>
                <a:spcPct val="0"/>
              </a:spcAft>
              <a:defRPr lang="ko-KR" altLang="en-US"/>
            </a:pPr>
            <a:r>
              <a:rPr lang="en-US" altLang="ko-KR" sz="16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-</a:t>
            </a:r>
            <a:r>
              <a:rPr lang="th-TH" altLang="ko-KR" sz="16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altLang="ko-KR" sz="16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 </a:t>
            </a:r>
            <a:r>
              <a:rPr lang="th-TH" altLang="ko-KR" sz="1600" b="1" dirty="0"/>
              <a:t>ใช้อุปกรณ์ที่ทันสมัยและนักดับเพลิงที่เชี่ยวชาญ</a:t>
            </a:r>
            <a:endParaRPr lang="ko-KR" altLang="en-US" sz="1600" b="1" kern="0" spc="-77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51" name="Shape 54">
            <a:extLst>
              <a:ext uri="{FF2B5EF4-FFF2-40B4-BE49-F238E27FC236}">
                <a16:creationId xmlns:a16="http://schemas.microsoft.com/office/drawing/2014/main" id="{BE97C330-E1B0-41C1-8391-E4A53323E8A0}"/>
              </a:ext>
            </a:extLst>
          </p:cNvPr>
          <p:cNvSpPr/>
          <p:nvPr/>
        </p:nvSpPr>
        <p:spPr>
          <a:xfrm>
            <a:off x="1080000" y="1498356"/>
            <a:ext cx="1688287" cy="313667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 w="12700" cap="flat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defTabSz="914459" hangingPunct="0">
              <a:defRPr lang="ko-KR" sz="1200" b="1">
                <a:solidFill>
                  <a:srgbClr val="FFFFFF"/>
                </a:solidFill>
              </a:defRPr>
            </a:pPr>
            <a:endParaRPr lang="ko-KR" altLang="en-US" sz="1200" b="1" kern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52" name="Shape 55">
            <a:extLst>
              <a:ext uri="{FF2B5EF4-FFF2-40B4-BE49-F238E27FC236}">
                <a16:creationId xmlns:a16="http://schemas.microsoft.com/office/drawing/2014/main" id="{27E8EB92-E555-469B-A1A3-0B5E285E1212}"/>
              </a:ext>
            </a:extLst>
          </p:cNvPr>
          <p:cNvSpPr/>
          <p:nvPr/>
        </p:nvSpPr>
        <p:spPr>
          <a:xfrm>
            <a:off x="1185634" y="1489435"/>
            <a:ext cx="1477018" cy="331508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defTabSz="914459" hangingPunct="0">
              <a:defRPr lang="ko-KR" altLang="en-US"/>
            </a:pPr>
            <a:r>
              <a:rPr lang="th-TH" altLang="ko-KR" sz="1400" b="1" dirty="0">
                <a:solidFill>
                  <a:schemeClr val="bg1"/>
                </a:solidFill>
              </a:rPr>
              <a:t>การป้องกันอัคคีภัย</a:t>
            </a:r>
            <a:endParaRPr lang="ko-KR" altLang="en-US" sz="1400" b="1" kern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54" name="Shape 54">
            <a:extLst>
              <a:ext uri="{FF2B5EF4-FFF2-40B4-BE49-F238E27FC236}">
                <a16:creationId xmlns:a16="http://schemas.microsoft.com/office/drawing/2014/main" id="{DD9775C4-21DA-4994-9790-8BA0378B9B81}"/>
              </a:ext>
            </a:extLst>
          </p:cNvPr>
          <p:cNvSpPr/>
          <p:nvPr/>
        </p:nvSpPr>
        <p:spPr>
          <a:xfrm>
            <a:off x="1080000" y="3888000"/>
            <a:ext cx="1898535" cy="313667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 w="12700" cap="flat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defTabSz="914459" hangingPunct="0">
              <a:defRPr lang="ko-KR" sz="1200" b="1">
                <a:solidFill>
                  <a:srgbClr val="FFFFFF"/>
                </a:solidFill>
              </a:defRPr>
            </a:pPr>
            <a:endParaRPr lang="ko-KR" altLang="en-US" sz="1200" b="1" kern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55" name="Shape 55">
            <a:extLst>
              <a:ext uri="{FF2B5EF4-FFF2-40B4-BE49-F238E27FC236}">
                <a16:creationId xmlns:a16="http://schemas.microsoft.com/office/drawing/2014/main" id="{B25E04FE-57D6-4AEB-936F-F90396258B85}"/>
              </a:ext>
            </a:extLst>
          </p:cNvPr>
          <p:cNvSpPr/>
          <p:nvPr/>
        </p:nvSpPr>
        <p:spPr>
          <a:xfrm>
            <a:off x="1132816" y="3870159"/>
            <a:ext cx="1792901" cy="331508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defTabSz="914459" hangingPunct="0">
              <a:defRPr lang="ko-KR" altLang="en-US"/>
            </a:pPr>
            <a:r>
              <a:rPr lang="th-TH" altLang="ko-KR" sz="1400" b="1" dirty="0">
                <a:solidFill>
                  <a:schemeClr val="bg1"/>
                </a:solidFill>
              </a:rPr>
              <a:t>การปราบปรามอัคคีภัย</a:t>
            </a:r>
            <a:endParaRPr lang="ko-KR" altLang="en-US" sz="1400" b="1" kern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44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4" name="다이아몬드 33">
            <a:extLst>
              <a:ext uri="{FF2B5EF4-FFF2-40B4-BE49-F238E27FC236}">
                <a16:creationId xmlns:a16="http://schemas.microsoft.com/office/drawing/2014/main" id="{FDB42B63-FE12-426C-995F-599E72DD32CF}"/>
              </a:ext>
            </a:extLst>
          </p:cNvPr>
          <p:cNvSpPr/>
          <p:nvPr/>
        </p:nvSpPr>
        <p:spPr>
          <a:xfrm flipH="1">
            <a:off x="4798226" y="1822564"/>
            <a:ext cx="216157" cy="2161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다이아몬드 46">
            <a:extLst>
              <a:ext uri="{FF2B5EF4-FFF2-40B4-BE49-F238E27FC236}">
                <a16:creationId xmlns:a16="http://schemas.microsoft.com/office/drawing/2014/main" id="{4816A9C8-DCF9-4AD4-A687-EF68B6467E87}"/>
              </a:ext>
            </a:extLst>
          </p:cNvPr>
          <p:cNvSpPr/>
          <p:nvPr/>
        </p:nvSpPr>
        <p:spPr>
          <a:xfrm flipH="1">
            <a:off x="4798226" y="4235535"/>
            <a:ext cx="216157" cy="2161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12EC01F-2910-4787-887A-E497D8B3726B}"/>
              </a:ext>
            </a:extLst>
          </p:cNvPr>
          <p:cNvGrpSpPr/>
          <p:nvPr/>
        </p:nvGrpSpPr>
        <p:grpSpPr>
          <a:xfrm>
            <a:off x="6404634" y="5671389"/>
            <a:ext cx="3410851" cy="1200727"/>
            <a:chOff x="6300089" y="5588392"/>
            <a:chExt cx="3374540" cy="1215214"/>
          </a:xfrm>
        </p:grpSpPr>
        <p:pic>
          <p:nvPicPr>
            <p:cNvPr id="29" name="Google Shape;99;p13">
              <a:extLst>
                <a:ext uri="{FF2B5EF4-FFF2-40B4-BE49-F238E27FC236}">
                  <a16:creationId xmlns:a16="http://schemas.microsoft.com/office/drawing/2014/main" id="{8C603E25-F1AB-42E1-A11D-0AE492605A3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183469" y="585621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00;p13">
              <a:extLst>
                <a:ext uri="{FF2B5EF4-FFF2-40B4-BE49-F238E27FC236}">
                  <a16:creationId xmlns:a16="http://schemas.microsoft.com/office/drawing/2014/main" id="{EA9D4404-DA48-4043-9437-BC904CF2041D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45523" y="586749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01;p13">
              <a:extLst>
                <a:ext uri="{FF2B5EF4-FFF2-40B4-BE49-F238E27FC236}">
                  <a16:creationId xmlns:a16="http://schemas.microsoft.com/office/drawing/2014/main" id="{142F3168-64AC-4360-9603-AB0ED701F65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464794" y="586917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02;p13">
              <a:extLst>
                <a:ext uri="{FF2B5EF4-FFF2-40B4-BE49-F238E27FC236}">
                  <a16:creationId xmlns:a16="http://schemas.microsoft.com/office/drawing/2014/main" id="{3A2BCA1D-746B-4DBB-82FA-A59909281366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745948" y="5588392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FD56A638-E226-46DD-B9BB-3DE21A950164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ชาวต่างชาติ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98EAD92-DEA6-4A5A-ACC6-3C7B73A09FA4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2C6CA88A-7567-4A18-9ABA-291E8594BEDA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30D848D1-C6DF-49BF-A553-E3E5978FBA66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222005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69FA9B3-3CCD-44D3-8A6E-EBAE314E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897192" cy="6875463"/>
          </a:xfrm>
          <a:prstGeom prst="rect">
            <a:avLst/>
          </a:prstGeom>
        </p:spPr>
      </p:pic>
      <p:sp>
        <p:nvSpPr>
          <p:cNvPr id="25" name="직사각형 8">
            <a:extLst>
              <a:ext uri="{FF2B5EF4-FFF2-40B4-BE49-F238E27FC236}">
                <a16:creationId xmlns:a16="http://schemas.microsoft.com/office/drawing/2014/main" id="{A4B48569-5C50-4040-B479-9DAFAE82C90C}"/>
              </a:ext>
            </a:extLst>
          </p:cNvPr>
          <p:cNvSpPr/>
          <p:nvPr/>
        </p:nvSpPr>
        <p:spPr>
          <a:xfrm>
            <a:off x="866096" y="172486"/>
            <a:ext cx="8330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+mj-ea"/>
                <a:cs typeface="Cordia New" panose="020B0304020202020204" pitchFamily="34" charset="-34"/>
              </a:rPr>
              <a:t>กู้ภัยและรักษาความปลอดภัย </a:t>
            </a:r>
            <a:endParaRPr lang="en-US" altLang="ko-KR" sz="36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D72516-19CB-47CC-8C5B-43DCA1C4F6EB}"/>
              </a:ext>
            </a:extLst>
          </p:cNvPr>
          <p:cNvSpPr/>
          <p:nvPr/>
        </p:nvSpPr>
        <p:spPr>
          <a:xfrm>
            <a:off x="294245" y="252313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3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56" name="직사각형 19">
            <a:extLst>
              <a:ext uri="{FF2B5EF4-FFF2-40B4-BE49-F238E27FC236}">
                <a16:creationId xmlns:a16="http://schemas.microsoft.com/office/drawing/2014/main" id="{B239DF84-AD4F-4AA2-82C9-F4C17492A6ED}"/>
              </a:ext>
            </a:extLst>
          </p:cNvPr>
          <p:cNvSpPr/>
          <p:nvPr/>
        </p:nvSpPr>
        <p:spPr>
          <a:xfrm>
            <a:off x="5040000" y="1523106"/>
            <a:ext cx="44720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59" hangingPunct="0">
              <a:lnSpc>
                <a:spcPct val="150000"/>
              </a:lnSpc>
              <a:spcAft>
                <a:spcPct val="0"/>
              </a:spcAft>
              <a:defRPr lang="ko-KR" altLang="en-US"/>
            </a:pPr>
            <a:r>
              <a:rPr lang="th-TH" altLang="ko-KR" sz="2000" b="1" dirty="0"/>
              <a:t>กู้ภัย</a:t>
            </a:r>
            <a:endParaRPr lang="en-US" altLang="ko-KR" sz="2000" b="1" dirty="0"/>
          </a:p>
          <a:p>
            <a:pPr algn="just" defTabSz="914459" hangingPunct="0">
              <a:lnSpc>
                <a:spcPct val="150000"/>
              </a:lnSpc>
              <a:spcAft>
                <a:spcPct val="0"/>
              </a:spcAft>
              <a:defRPr lang="ko-KR" altLang="en-US"/>
            </a:pPr>
            <a:r>
              <a:rPr lang="en-US" altLang="ko-KR" sz="16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- </a:t>
            </a:r>
            <a:r>
              <a:rPr lang="th-TH" altLang="ko-KR" sz="16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Calibri"/>
              </a:rPr>
              <a:t>ช่วยเหลือผู้ที่ได้รับบาดเจ็บจากอุบัติเหตุหรือภัยพิบัติ</a:t>
            </a:r>
            <a:endParaRPr lang="en-US" altLang="ko-KR" sz="1600" b="1" kern="0" spc="-77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Calibri"/>
            </a:endParaRPr>
          </a:p>
          <a:p>
            <a:pPr algn="just" defTabSz="914459" hangingPunct="0">
              <a:lnSpc>
                <a:spcPct val="150000"/>
              </a:lnSpc>
              <a:spcAft>
                <a:spcPct val="0"/>
              </a:spcAft>
              <a:defRPr lang="ko-KR" altLang="en-US"/>
            </a:pPr>
            <a:r>
              <a:rPr lang="en-US" altLang="ko-KR" sz="16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- </a:t>
            </a:r>
            <a:r>
              <a:rPr lang="th-TH" altLang="ko-KR" sz="16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Calibri"/>
              </a:rPr>
              <a:t>ช่วยเหลือทั้งภัยพิบัติทางน้ำ ทางอากาศ หรือภูเขา</a:t>
            </a:r>
            <a:endParaRPr lang="ko-KR" altLang="en-US" sz="1600" b="1" kern="0" spc="-77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Calibri"/>
            </a:endParaRPr>
          </a:p>
        </p:txBody>
      </p:sp>
      <p:sp>
        <p:nvSpPr>
          <p:cNvPr id="21" name="슬라이드 번호 개체 틀 2">
            <a:extLst>
              <a:ext uri="{FF2B5EF4-FFF2-40B4-BE49-F238E27FC236}">
                <a16:creationId xmlns:a16="http://schemas.microsoft.com/office/drawing/2014/main" id="{FCDF15F9-FCD4-4095-AA7C-FC032179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9" y="6447670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27" name="직사각형 19">
            <a:extLst>
              <a:ext uri="{FF2B5EF4-FFF2-40B4-BE49-F238E27FC236}">
                <a16:creationId xmlns:a16="http://schemas.microsoft.com/office/drawing/2014/main" id="{B239DF84-AD4F-4AA2-82C9-F4C17492A6ED}"/>
              </a:ext>
            </a:extLst>
          </p:cNvPr>
          <p:cNvSpPr/>
          <p:nvPr/>
        </p:nvSpPr>
        <p:spPr>
          <a:xfrm>
            <a:off x="5040000" y="4831942"/>
            <a:ext cx="44720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59" hangingPunct="0">
              <a:lnSpc>
                <a:spcPct val="150000"/>
              </a:lnSpc>
              <a:spcAft>
                <a:spcPct val="0"/>
              </a:spcAft>
              <a:defRPr lang="ko-KR" altLang="en-US"/>
            </a:pPr>
            <a:r>
              <a:rPr lang="th-TH" altLang="ko-KR" sz="2000" b="1" dirty="0"/>
              <a:t>ความปลอดภัยในชีวิตประจําวัน</a:t>
            </a:r>
            <a:endParaRPr lang="en-US" altLang="ko-KR" sz="2000" b="1" dirty="0"/>
          </a:p>
          <a:p>
            <a:pPr defTabSz="914459" hangingPunct="0">
              <a:lnSpc>
                <a:spcPct val="150000"/>
              </a:lnSpc>
              <a:spcAft>
                <a:spcPct val="0"/>
              </a:spcAft>
              <a:defRPr lang="ko-KR" altLang="en-US"/>
            </a:pPr>
            <a:r>
              <a:rPr lang="en-US" altLang="ko-KR" sz="16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- </a:t>
            </a:r>
            <a:r>
              <a:rPr lang="th-TH" altLang="ko-KR" sz="16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Calibri"/>
              </a:rPr>
              <a:t>แก้ไข</a:t>
            </a:r>
            <a:r>
              <a:rPr lang="th-TH" altLang="ko-KR" sz="1600" b="1" dirty="0"/>
              <a:t>สัญญาณเตือนอัคคีภัยผิดพลาดทางเทคนิค</a:t>
            </a:r>
            <a:r>
              <a:rPr lang="en-US" altLang="ko-KR" sz="16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Calibri"/>
              </a:rPr>
              <a:t> </a:t>
            </a:r>
          </a:p>
          <a:p>
            <a:pPr defTabSz="914459" hangingPunct="0">
              <a:lnSpc>
                <a:spcPct val="150000"/>
              </a:lnSpc>
              <a:spcAft>
                <a:spcPct val="0"/>
              </a:spcAft>
              <a:defRPr lang="ko-KR" altLang="en-US"/>
            </a:pPr>
            <a:r>
              <a:rPr lang="en-US" altLang="ko-KR" sz="16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Calibri"/>
              </a:rPr>
              <a:t> -</a:t>
            </a:r>
            <a:r>
              <a:rPr lang="th-TH" altLang="ko-KR" sz="16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Calibri"/>
              </a:rPr>
              <a:t>  จัดการ</a:t>
            </a:r>
            <a:r>
              <a:rPr lang="th-TH" altLang="ko-KR" sz="1600" b="1" dirty="0"/>
              <a:t>สัตว์อันตราย เช่น งู ม้า หรือหมูป่า</a:t>
            </a:r>
            <a:endParaRPr lang="en-US" altLang="ko-KR" sz="1600" b="1" kern="0" spc="-77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692000"/>
            <a:ext cx="3189860" cy="2127636"/>
          </a:xfrm>
          <a:prstGeom prst="rect">
            <a:avLst/>
          </a:prstGeom>
        </p:spPr>
      </p:pic>
      <p:sp>
        <p:nvSpPr>
          <p:cNvPr id="51" name="Shape 54">
            <a:extLst>
              <a:ext uri="{FF2B5EF4-FFF2-40B4-BE49-F238E27FC236}">
                <a16:creationId xmlns:a16="http://schemas.microsoft.com/office/drawing/2014/main" id="{BE97C330-E1B0-41C1-8391-E4A53323E8A0}"/>
              </a:ext>
            </a:extLst>
          </p:cNvPr>
          <p:cNvSpPr/>
          <p:nvPr/>
        </p:nvSpPr>
        <p:spPr>
          <a:xfrm>
            <a:off x="1080000" y="1498356"/>
            <a:ext cx="1243047" cy="313667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 w="12700" cap="flat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defTabSz="914459" hangingPunct="0">
              <a:defRPr lang="ko-KR" sz="1200" b="1">
                <a:solidFill>
                  <a:srgbClr val="FFFFFF"/>
                </a:solidFill>
              </a:defRPr>
            </a:pPr>
            <a:endParaRPr lang="ko-KR" altLang="en-US" sz="1200" b="1" kern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52" name="Shape 55">
            <a:extLst>
              <a:ext uri="{FF2B5EF4-FFF2-40B4-BE49-F238E27FC236}">
                <a16:creationId xmlns:a16="http://schemas.microsoft.com/office/drawing/2014/main" id="{27E8EB92-E555-469B-A1A3-0B5E285E1212}"/>
              </a:ext>
            </a:extLst>
          </p:cNvPr>
          <p:cNvSpPr/>
          <p:nvPr/>
        </p:nvSpPr>
        <p:spPr>
          <a:xfrm>
            <a:off x="1080000" y="1480515"/>
            <a:ext cx="1243047" cy="331508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defTabSz="914459" hangingPunct="0">
              <a:defRPr lang="ko-KR" altLang="en-US"/>
            </a:pPr>
            <a:r>
              <a:rPr lang="th-TH" altLang="ko-KR" sz="14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ภาวะฉุกเฉิน</a:t>
            </a:r>
            <a:endParaRPr lang="ko-KR" altLang="en-US" sz="1400" b="1" kern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4081644"/>
            <a:ext cx="3189860" cy="2125742"/>
          </a:xfrm>
          <a:prstGeom prst="rect">
            <a:avLst/>
          </a:prstGeom>
        </p:spPr>
      </p:pic>
      <p:sp>
        <p:nvSpPr>
          <p:cNvPr id="54" name="Shape 54">
            <a:extLst>
              <a:ext uri="{FF2B5EF4-FFF2-40B4-BE49-F238E27FC236}">
                <a16:creationId xmlns:a16="http://schemas.microsoft.com/office/drawing/2014/main" id="{DD9775C4-21DA-4994-9790-8BA0378B9B81}"/>
              </a:ext>
            </a:extLst>
          </p:cNvPr>
          <p:cNvSpPr/>
          <p:nvPr/>
        </p:nvSpPr>
        <p:spPr>
          <a:xfrm>
            <a:off x="1080000" y="3888000"/>
            <a:ext cx="2137025" cy="313667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 w="12700" cap="flat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defTabSz="914459" hangingPunct="0">
              <a:defRPr lang="ko-KR" sz="1200" b="1">
                <a:solidFill>
                  <a:srgbClr val="FFFFFF"/>
                </a:solidFill>
              </a:defRPr>
            </a:pPr>
            <a:endParaRPr lang="ko-KR" altLang="en-US" sz="1200" b="1" kern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55" name="Shape 55">
            <a:extLst>
              <a:ext uri="{FF2B5EF4-FFF2-40B4-BE49-F238E27FC236}">
                <a16:creationId xmlns:a16="http://schemas.microsoft.com/office/drawing/2014/main" id="{B25E04FE-57D6-4AEB-936F-F90396258B85}"/>
              </a:ext>
            </a:extLst>
          </p:cNvPr>
          <p:cNvSpPr/>
          <p:nvPr/>
        </p:nvSpPr>
        <p:spPr>
          <a:xfrm>
            <a:off x="1200117" y="3857223"/>
            <a:ext cx="1929450" cy="331508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defTabSz="914459" hangingPunct="0">
              <a:defRPr lang="ko-KR" altLang="en-US"/>
            </a:pPr>
            <a:r>
              <a:rPr lang="th-TH" altLang="ko-KR" sz="1400" b="1" dirty="0">
                <a:solidFill>
                  <a:schemeClr val="bg1"/>
                </a:solidFill>
              </a:rPr>
              <a:t>การรับรองความปลอดภัย</a:t>
            </a:r>
            <a:endParaRPr lang="ko-KR" altLang="en-US" sz="1400" b="1" kern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1" name="직사각형 19">
            <a:extLst>
              <a:ext uri="{FF2B5EF4-FFF2-40B4-BE49-F238E27FC236}">
                <a16:creationId xmlns:a16="http://schemas.microsoft.com/office/drawing/2014/main" id="{B239DF84-AD4F-4AA2-82C9-F4C17492A6ED}"/>
              </a:ext>
            </a:extLst>
          </p:cNvPr>
          <p:cNvSpPr/>
          <p:nvPr/>
        </p:nvSpPr>
        <p:spPr>
          <a:xfrm>
            <a:off x="5039999" y="3260493"/>
            <a:ext cx="44324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59" hangingPunct="0">
              <a:lnSpc>
                <a:spcPct val="150000"/>
              </a:lnSpc>
              <a:spcAft>
                <a:spcPct val="0"/>
              </a:spcAft>
              <a:defRPr lang="ko-KR" altLang="en-US"/>
            </a:pPr>
            <a:r>
              <a:rPr lang="th-TH" altLang="ko-KR" sz="2000" b="1" dirty="0"/>
              <a:t>ภาวะฉุกเฉิน</a:t>
            </a:r>
            <a:endParaRPr lang="en-US" altLang="ko-KR" sz="2000" b="1" dirty="0"/>
          </a:p>
          <a:p>
            <a:pPr algn="just" defTabSz="914459" hangingPunct="0">
              <a:lnSpc>
                <a:spcPct val="150000"/>
              </a:lnSpc>
              <a:spcAft>
                <a:spcPct val="0"/>
              </a:spcAft>
              <a:defRPr lang="ko-KR" altLang="en-US"/>
            </a:pPr>
            <a:r>
              <a:rPr lang="en-US" altLang="ko-KR" sz="16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- </a:t>
            </a:r>
            <a:r>
              <a:rPr lang="th-TH" altLang="ko-KR" sz="16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Calibri"/>
              </a:rPr>
              <a:t>ปฐมพยาบาลเบื้องต้นให้ผู้ที่ได้รับบาดเจ็บ</a:t>
            </a:r>
            <a:endParaRPr lang="en-US" altLang="ko-KR" sz="1600" b="1" kern="0" spc="-77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Calibri"/>
            </a:endParaRPr>
          </a:p>
          <a:p>
            <a:pPr algn="just" defTabSz="914459" hangingPunct="0">
              <a:lnSpc>
                <a:spcPct val="150000"/>
              </a:lnSpc>
              <a:spcAft>
                <a:spcPct val="0"/>
              </a:spcAft>
              <a:defRPr lang="ko-KR" altLang="en-US"/>
            </a:pPr>
            <a:r>
              <a:rPr lang="en-US" altLang="ko-KR" sz="16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- </a:t>
            </a:r>
            <a:r>
              <a:rPr lang="th-TH" altLang="ko-KR" sz="16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Calibri"/>
              </a:rPr>
              <a:t>ส่งผู้บาดเจ็บไปโรงพยาบาล</a:t>
            </a:r>
            <a:endParaRPr lang="en-US" altLang="ko-KR" sz="1600" b="1" kern="0" spc="-77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Calibri"/>
            </a:endParaRPr>
          </a:p>
        </p:txBody>
      </p:sp>
      <p:sp>
        <p:nvSpPr>
          <p:cNvPr id="48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57" name="다이아몬드 56">
            <a:extLst>
              <a:ext uri="{FF2B5EF4-FFF2-40B4-BE49-F238E27FC236}">
                <a16:creationId xmlns:a16="http://schemas.microsoft.com/office/drawing/2014/main" id="{5BF98FB3-A4C2-4CFC-A243-1504D811BEC5}"/>
              </a:ext>
            </a:extLst>
          </p:cNvPr>
          <p:cNvSpPr/>
          <p:nvPr/>
        </p:nvSpPr>
        <p:spPr>
          <a:xfrm flipH="1">
            <a:off x="4840517" y="1730319"/>
            <a:ext cx="216157" cy="2161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다이아몬드 57">
            <a:extLst>
              <a:ext uri="{FF2B5EF4-FFF2-40B4-BE49-F238E27FC236}">
                <a16:creationId xmlns:a16="http://schemas.microsoft.com/office/drawing/2014/main" id="{AE39FB7F-865F-43B5-965C-27D05E6B1DC1}"/>
              </a:ext>
            </a:extLst>
          </p:cNvPr>
          <p:cNvSpPr/>
          <p:nvPr/>
        </p:nvSpPr>
        <p:spPr>
          <a:xfrm flipH="1">
            <a:off x="4840517" y="3468094"/>
            <a:ext cx="216157" cy="2161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다이아몬드 58">
            <a:extLst>
              <a:ext uri="{FF2B5EF4-FFF2-40B4-BE49-F238E27FC236}">
                <a16:creationId xmlns:a16="http://schemas.microsoft.com/office/drawing/2014/main" id="{7A1EC04F-50C8-4C5A-8BAE-1BEA2916FF23}"/>
              </a:ext>
            </a:extLst>
          </p:cNvPr>
          <p:cNvSpPr/>
          <p:nvPr/>
        </p:nvSpPr>
        <p:spPr>
          <a:xfrm flipH="1">
            <a:off x="4840517" y="5036436"/>
            <a:ext cx="216157" cy="2161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BB84F7C7-D43B-4C44-B4AA-A0EE82BF9890}"/>
              </a:ext>
            </a:extLst>
          </p:cNvPr>
          <p:cNvGrpSpPr/>
          <p:nvPr/>
        </p:nvGrpSpPr>
        <p:grpSpPr>
          <a:xfrm>
            <a:off x="6404634" y="5671389"/>
            <a:ext cx="3410851" cy="1200727"/>
            <a:chOff x="6300089" y="5588392"/>
            <a:chExt cx="3374540" cy="1215214"/>
          </a:xfrm>
        </p:grpSpPr>
        <p:pic>
          <p:nvPicPr>
            <p:cNvPr id="33" name="Google Shape;99;p13">
              <a:extLst>
                <a:ext uri="{FF2B5EF4-FFF2-40B4-BE49-F238E27FC236}">
                  <a16:creationId xmlns:a16="http://schemas.microsoft.com/office/drawing/2014/main" id="{099AD169-C00B-4E83-A51C-70D46F767290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183469" y="585621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00;p13">
              <a:extLst>
                <a:ext uri="{FF2B5EF4-FFF2-40B4-BE49-F238E27FC236}">
                  <a16:creationId xmlns:a16="http://schemas.microsoft.com/office/drawing/2014/main" id="{FCF8B95A-07CB-4678-99AC-01BAE7DE742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45523" y="586749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01;p13">
              <a:extLst>
                <a:ext uri="{FF2B5EF4-FFF2-40B4-BE49-F238E27FC236}">
                  <a16:creationId xmlns:a16="http://schemas.microsoft.com/office/drawing/2014/main" id="{60BDEA5E-7B29-41B4-AEA8-16DB45F59E81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464794" y="586917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02;p13">
              <a:extLst>
                <a:ext uri="{FF2B5EF4-FFF2-40B4-BE49-F238E27FC236}">
                  <a16:creationId xmlns:a16="http://schemas.microsoft.com/office/drawing/2014/main" id="{2CFE2333-7457-42A5-8989-FBFE9B68C154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745948" y="5588392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A09140DA-5C52-451F-8F52-DFC4D9899CF3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ชาวต่างชาติ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5AF83D05-BFB0-4AF3-BC3C-4EC1A89A43D4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E983586F-689A-43FD-BA1A-B437FA964717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41BE1D65-BCFE-47E3-A2FF-D821A1D20275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92948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69FA9B3-3CCD-44D3-8A6E-EBAE314E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25" name="직사각형 8">
            <a:extLst>
              <a:ext uri="{FF2B5EF4-FFF2-40B4-BE49-F238E27FC236}">
                <a16:creationId xmlns:a16="http://schemas.microsoft.com/office/drawing/2014/main" id="{A4B48569-5C50-4040-B479-9DAFAE82C90C}"/>
              </a:ext>
            </a:extLst>
          </p:cNvPr>
          <p:cNvSpPr/>
          <p:nvPr/>
        </p:nvSpPr>
        <p:spPr>
          <a:xfrm>
            <a:off x="725044" y="158853"/>
            <a:ext cx="8330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en-US" altLang="ko-KR" sz="3600" b="1" spc="-300" dirty="0">
                <a:solidFill>
                  <a:schemeClr val="accent1">
                    <a:lumMod val="50000"/>
                  </a:schemeClr>
                </a:solidFill>
                <a:latin typeface="맑은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  <a:latin typeface="+mn-ea"/>
              </a:rPr>
              <a:t>แจ้งเหตุที่ 119 และขั้นตอนดำเนินงาน</a:t>
            </a:r>
            <a:endParaRPr lang="en-US" altLang="ko-KR" sz="3600" b="1" spc="-300" dirty="0">
              <a:solidFill>
                <a:srgbClr val="002060"/>
              </a:solidFill>
              <a:latin typeface="+mn-ea"/>
              <a:cs typeface="맑은 고딕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D72516-19CB-47CC-8C5B-43DCA1C4F6EB}"/>
              </a:ext>
            </a:extLst>
          </p:cNvPr>
          <p:cNvSpPr/>
          <p:nvPr/>
        </p:nvSpPr>
        <p:spPr>
          <a:xfrm>
            <a:off x="274283" y="224072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4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52" name="Shape 55">
            <a:extLst>
              <a:ext uri="{FF2B5EF4-FFF2-40B4-BE49-F238E27FC236}">
                <a16:creationId xmlns:a16="http://schemas.microsoft.com/office/drawing/2014/main" id="{27E8EB92-E555-469B-A1A3-0B5E285E1212}"/>
              </a:ext>
            </a:extLst>
          </p:cNvPr>
          <p:cNvSpPr/>
          <p:nvPr/>
        </p:nvSpPr>
        <p:spPr>
          <a:xfrm>
            <a:off x="1230075" y="1444857"/>
            <a:ext cx="1550164" cy="331508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각종 재난 </a:t>
            </a:r>
          </a:p>
        </p:txBody>
      </p:sp>
      <p:sp>
        <p:nvSpPr>
          <p:cNvPr id="55" name="Shape 55">
            <a:extLst>
              <a:ext uri="{FF2B5EF4-FFF2-40B4-BE49-F238E27FC236}">
                <a16:creationId xmlns:a16="http://schemas.microsoft.com/office/drawing/2014/main" id="{B25E04FE-57D6-4AEB-936F-F90396258B85}"/>
              </a:ext>
            </a:extLst>
          </p:cNvPr>
          <p:cNvSpPr/>
          <p:nvPr/>
        </p:nvSpPr>
        <p:spPr>
          <a:xfrm>
            <a:off x="1154416" y="3822926"/>
            <a:ext cx="1701481" cy="331508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   대한민국 소방관 </a:t>
            </a:r>
          </a:p>
        </p:txBody>
      </p:sp>
      <p:sp>
        <p:nvSpPr>
          <p:cNvPr id="28" name="Shape 55">
            <a:extLst>
              <a:ext uri="{FF2B5EF4-FFF2-40B4-BE49-F238E27FC236}">
                <a16:creationId xmlns:a16="http://schemas.microsoft.com/office/drawing/2014/main" id="{9DEB5521-D8E0-4C11-951A-539087E27A03}"/>
              </a:ext>
            </a:extLst>
          </p:cNvPr>
          <p:cNvSpPr/>
          <p:nvPr/>
        </p:nvSpPr>
        <p:spPr>
          <a:xfrm>
            <a:off x="1220783" y="1391941"/>
            <a:ext cx="1550164" cy="331508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응급 의료</a:t>
            </a:r>
          </a:p>
        </p:txBody>
      </p:sp>
      <p:sp>
        <p:nvSpPr>
          <p:cNvPr id="17" name="직사각형 13">
            <a:extLst>
              <a:ext uri="{FF2B5EF4-FFF2-40B4-BE49-F238E27FC236}">
                <a16:creationId xmlns:a16="http://schemas.microsoft.com/office/drawing/2014/main" id="{8A1D3475-9C7A-4F94-8BBD-04177796A223}"/>
              </a:ext>
            </a:extLst>
          </p:cNvPr>
          <p:cNvSpPr/>
          <p:nvPr/>
        </p:nvSpPr>
        <p:spPr>
          <a:xfrm>
            <a:off x="1230075" y="2385912"/>
            <a:ext cx="4340718" cy="92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hangingPunct="0">
              <a:lnSpc>
                <a:spcPts val="3400"/>
              </a:lnSpc>
              <a:defRPr/>
            </a:pPr>
            <a:r>
              <a:rPr lang="th-TH" altLang="ko-KR" b="1" dirty="0">
                <a:solidFill>
                  <a:schemeClr val="accent1"/>
                </a:solidFill>
              </a:rPr>
              <a:t>กรุณาโทร 119 โดยทันที</a:t>
            </a:r>
          </a:p>
          <a:p>
            <a:pPr lvl="0" algn="ctr" defTabSz="914400" hangingPunct="0">
              <a:lnSpc>
                <a:spcPts val="3400"/>
              </a:lnSpc>
              <a:defRPr/>
            </a:pPr>
            <a:r>
              <a:rPr lang="th-TH" altLang="ko-KR" b="1" dirty="0">
                <a:solidFill>
                  <a:schemeClr val="accent1"/>
                </a:solidFill>
              </a:rPr>
              <a:t>เมื่อเกิดอุบัติเหตุหรือไฟไหม้นะคะ</a:t>
            </a:r>
            <a:endParaRPr kumimoji="0" lang="en-US" altLang="ko-KR" sz="2000" b="1" i="0" u="none" strike="noStrike" kern="0" cap="none" spc="-1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E5F45B14-BEF7-41CB-BDEF-1E4CBE9BFD45}"/>
              </a:ext>
            </a:extLst>
          </p:cNvPr>
          <p:cNvGrpSpPr/>
          <p:nvPr/>
        </p:nvGrpSpPr>
        <p:grpSpPr>
          <a:xfrm>
            <a:off x="1038803" y="1743329"/>
            <a:ext cx="4806573" cy="1569660"/>
            <a:chOff x="1250115" y="1883387"/>
            <a:chExt cx="4806573" cy="1569660"/>
          </a:xfrm>
        </p:grpSpPr>
        <p:sp>
          <p:nvSpPr>
            <p:cNvPr id="36" name="직사각형 20">
              <a:extLst>
                <a:ext uri="{FF2B5EF4-FFF2-40B4-BE49-F238E27FC236}">
                  <a16:creationId xmlns:a16="http://schemas.microsoft.com/office/drawing/2014/main" id="{D1345640-13D8-42CC-9F5D-5CF760F3538D}"/>
                </a:ext>
              </a:extLst>
            </p:cNvPr>
            <p:cNvSpPr/>
            <p:nvPr/>
          </p:nvSpPr>
          <p:spPr>
            <a:xfrm>
              <a:off x="3061516" y="1883387"/>
              <a:ext cx="106653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600" b="1" i="0" u="none" strike="noStrike" kern="0" cap="none" spc="-13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“</a:t>
              </a:r>
              <a:endParaRPr kumimoji="0" lang="ko-KR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grpSp>
          <p:nvGrpSpPr>
            <p:cNvPr id="37" name="그룹 27">
              <a:extLst>
                <a:ext uri="{FF2B5EF4-FFF2-40B4-BE49-F238E27FC236}">
                  <a16:creationId xmlns:a16="http://schemas.microsoft.com/office/drawing/2014/main" id="{DB9DB03C-234E-4E25-BB96-A63A952F6289}"/>
                </a:ext>
              </a:extLst>
            </p:cNvPr>
            <p:cNvGrpSpPr/>
            <p:nvPr/>
          </p:nvGrpSpPr>
          <p:grpSpPr>
            <a:xfrm>
              <a:off x="1250115" y="2395835"/>
              <a:ext cx="4806573" cy="0"/>
              <a:chOff x="1512582" y="2142908"/>
              <a:chExt cx="4806573" cy="0"/>
            </a:xfrm>
          </p:grpSpPr>
          <p:cxnSp>
            <p:nvCxnSpPr>
              <p:cNvPr id="38" name="직선 연결선 23">
                <a:extLst>
                  <a:ext uri="{FF2B5EF4-FFF2-40B4-BE49-F238E27FC236}">
                    <a16:creationId xmlns:a16="http://schemas.microsoft.com/office/drawing/2014/main" id="{CFC0874B-2F9D-431E-9E92-7729D0D0CA0F}"/>
                  </a:ext>
                </a:extLst>
              </p:cNvPr>
              <p:cNvCxnSpPr/>
              <p:nvPr/>
            </p:nvCxnSpPr>
            <p:spPr>
              <a:xfrm>
                <a:off x="1512582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9" name="직선 연결선 25">
                <a:extLst>
                  <a:ext uri="{FF2B5EF4-FFF2-40B4-BE49-F238E27FC236}">
                    <a16:creationId xmlns:a16="http://schemas.microsoft.com/office/drawing/2014/main" id="{AD2F52C7-79F0-4E9E-9D87-51BAAE7BE754}"/>
                  </a:ext>
                </a:extLst>
              </p:cNvPr>
              <p:cNvCxnSpPr/>
              <p:nvPr/>
            </p:nvCxnSpPr>
            <p:spPr>
              <a:xfrm>
                <a:off x="4390519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20" name="그룹 2">
            <a:extLst>
              <a:ext uri="{FF2B5EF4-FFF2-40B4-BE49-F238E27FC236}">
                <a16:creationId xmlns:a16="http://schemas.microsoft.com/office/drawing/2014/main" id="{823C5AA5-823B-4146-84D4-9DB2107A2330}"/>
              </a:ext>
            </a:extLst>
          </p:cNvPr>
          <p:cNvGrpSpPr/>
          <p:nvPr/>
        </p:nvGrpSpPr>
        <p:grpSpPr>
          <a:xfrm>
            <a:off x="1038803" y="4201418"/>
            <a:ext cx="4806573" cy="1569660"/>
            <a:chOff x="1250115" y="4716226"/>
            <a:chExt cx="4806573" cy="1569660"/>
          </a:xfrm>
        </p:grpSpPr>
        <p:sp>
          <p:nvSpPr>
            <p:cNvPr id="21" name="직사각형 21">
              <a:extLst>
                <a:ext uri="{FF2B5EF4-FFF2-40B4-BE49-F238E27FC236}">
                  <a16:creationId xmlns:a16="http://schemas.microsoft.com/office/drawing/2014/main" id="{301B593C-7DC7-4226-BA38-989CF0ED50EE}"/>
                </a:ext>
              </a:extLst>
            </p:cNvPr>
            <p:cNvSpPr/>
            <p:nvPr/>
          </p:nvSpPr>
          <p:spPr>
            <a:xfrm flipV="1">
              <a:off x="3104449" y="4716226"/>
              <a:ext cx="106653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600" b="1" i="0" u="none" strike="noStrike" kern="0" cap="none" spc="-13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“</a:t>
              </a:r>
              <a:endParaRPr kumimoji="0" lang="ko-KR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grpSp>
          <p:nvGrpSpPr>
            <p:cNvPr id="33" name="그룹 28">
              <a:extLst>
                <a:ext uri="{FF2B5EF4-FFF2-40B4-BE49-F238E27FC236}">
                  <a16:creationId xmlns:a16="http://schemas.microsoft.com/office/drawing/2014/main" id="{7754E9C5-4136-485E-AC14-ACF37553DBEB}"/>
                </a:ext>
              </a:extLst>
            </p:cNvPr>
            <p:cNvGrpSpPr/>
            <p:nvPr/>
          </p:nvGrpSpPr>
          <p:grpSpPr>
            <a:xfrm>
              <a:off x="1250115" y="5774230"/>
              <a:ext cx="4806573" cy="0"/>
              <a:chOff x="1512582" y="2142908"/>
              <a:chExt cx="4806573" cy="0"/>
            </a:xfrm>
          </p:grpSpPr>
          <p:cxnSp>
            <p:nvCxnSpPr>
              <p:cNvPr id="34" name="직선 연결선 29">
                <a:extLst>
                  <a:ext uri="{FF2B5EF4-FFF2-40B4-BE49-F238E27FC236}">
                    <a16:creationId xmlns:a16="http://schemas.microsoft.com/office/drawing/2014/main" id="{327DA1A1-ADA2-44C7-8018-DBB0142ED361}"/>
                  </a:ext>
                </a:extLst>
              </p:cNvPr>
              <p:cNvCxnSpPr/>
              <p:nvPr/>
            </p:nvCxnSpPr>
            <p:spPr>
              <a:xfrm>
                <a:off x="1512582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5" name="직선 연결선 30">
                <a:extLst>
                  <a:ext uri="{FF2B5EF4-FFF2-40B4-BE49-F238E27FC236}">
                    <a16:creationId xmlns:a16="http://schemas.microsoft.com/office/drawing/2014/main" id="{29BE0EF4-B91A-496F-B684-276868C8D822}"/>
                  </a:ext>
                </a:extLst>
              </p:cNvPr>
              <p:cNvCxnSpPr/>
              <p:nvPr/>
            </p:nvCxnSpPr>
            <p:spPr>
              <a:xfrm>
                <a:off x="4390519" y="2142908"/>
                <a:ext cx="1928636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42" name="슬라이드 번호 개체 틀 2">
            <a:extLst>
              <a:ext uri="{FF2B5EF4-FFF2-40B4-BE49-F238E27FC236}">
                <a16:creationId xmlns:a16="http://schemas.microsoft.com/office/drawing/2014/main" id="{F7A8E37C-AB7B-447B-8C95-0B173972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27" name="직사각형 13">
            <a:extLst>
              <a:ext uri="{FF2B5EF4-FFF2-40B4-BE49-F238E27FC236}">
                <a16:creationId xmlns:a16="http://schemas.microsoft.com/office/drawing/2014/main" id="{8A1D3475-9C7A-4F94-8BBD-04177796A223}"/>
              </a:ext>
            </a:extLst>
          </p:cNvPr>
          <p:cNvSpPr/>
          <p:nvPr/>
        </p:nvSpPr>
        <p:spPr>
          <a:xfrm>
            <a:off x="2143419" y="2907246"/>
            <a:ext cx="4414436" cy="1360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hangingPunct="0">
              <a:lnSpc>
                <a:spcPts val="3400"/>
              </a:lnSpc>
              <a:defRPr/>
            </a:pPr>
            <a:r>
              <a:rPr lang="th-TH" altLang="ko-KR" sz="2000" dirty="0"/>
              <a:t/>
            </a:r>
            <a:br>
              <a:rPr lang="th-TH" altLang="ko-KR" sz="2000" dirty="0"/>
            </a:br>
            <a:r>
              <a:rPr lang="th-TH" altLang="ko-KR" dirty="0"/>
              <a:t>ใจเย็น</a:t>
            </a:r>
            <a:r>
              <a:rPr lang="th-TH" altLang="ko-KR" dirty="0" err="1"/>
              <a:t>ๆแ</a:t>
            </a:r>
            <a:r>
              <a:rPr lang="th-TH" altLang="ko-KR" dirty="0"/>
              <a:t>ละกดโทรศัพท์ 3 หมายเลขนี้</a:t>
            </a:r>
          </a:p>
          <a:p>
            <a:pPr lvl="0" defTabSz="914400" hangingPunct="0">
              <a:lnSpc>
                <a:spcPts val="3400"/>
              </a:lnSpc>
              <a:defRPr/>
            </a:pPr>
            <a:r>
              <a:rPr lang="th-TH" altLang="ko-KR" dirty="0"/>
              <a:t> →①①⑨ เพื่อแจ้งเหตุ</a:t>
            </a:r>
            <a:endParaRPr kumimoji="0" lang="en-US" altLang="ko-KR" sz="2000" b="1" i="0" u="none" strike="noStrike" kern="0" cap="none" spc="-1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43" name="직사각형 13">
            <a:extLst>
              <a:ext uri="{FF2B5EF4-FFF2-40B4-BE49-F238E27FC236}">
                <a16:creationId xmlns:a16="http://schemas.microsoft.com/office/drawing/2014/main" id="{8A1D3475-9C7A-4F94-8BBD-04177796A223}"/>
              </a:ext>
            </a:extLst>
          </p:cNvPr>
          <p:cNvSpPr/>
          <p:nvPr/>
        </p:nvSpPr>
        <p:spPr>
          <a:xfrm>
            <a:off x="1977565" y="4459046"/>
            <a:ext cx="4658612" cy="488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hangingPunct="0">
              <a:lnSpc>
                <a:spcPts val="3400"/>
              </a:lnSpc>
              <a:defRPr/>
            </a:pPr>
            <a:r>
              <a:rPr lang="th-TH" altLang="ko-KR" dirty="0"/>
              <a:t>ถ้าแจ้งเหตุช้าอาจจะมีการสูญเสียเกิดขึ้นได้</a:t>
            </a:r>
            <a:endParaRPr kumimoji="0" lang="en-US" altLang="ko-KR" sz="2000" b="1" i="0" u="none" strike="noStrike" kern="0" cap="none" spc="-1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56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7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84B20A77-034C-41BE-BBB8-5D3D4B818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31" y="1599750"/>
            <a:ext cx="4380582" cy="4358661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B552C117-05C6-4E05-BE1D-6358C37837C2}"/>
              </a:ext>
            </a:extLst>
          </p:cNvPr>
          <p:cNvGrpSpPr/>
          <p:nvPr/>
        </p:nvGrpSpPr>
        <p:grpSpPr>
          <a:xfrm>
            <a:off x="6404634" y="5671389"/>
            <a:ext cx="3410851" cy="1200727"/>
            <a:chOff x="6300089" y="5588392"/>
            <a:chExt cx="3374540" cy="1215214"/>
          </a:xfrm>
        </p:grpSpPr>
        <p:pic>
          <p:nvPicPr>
            <p:cNvPr id="46" name="Google Shape;99;p13">
              <a:extLst>
                <a:ext uri="{FF2B5EF4-FFF2-40B4-BE49-F238E27FC236}">
                  <a16:creationId xmlns:a16="http://schemas.microsoft.com/office/drawing/2014/main" id="{187AFA55-2663-4A29-8AE1-92B2F010F51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83469" y="585621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100;p13">
              <a:extLst>
                <a:ext uri="{FF2B5EF4-FFF2-40B4-BE49-F238E27FC236}">
                  <a16:creationId xmlns:a16="http://schemas.microsoft.com/office/drawing/2014/main" id="{4F3ED624-C41E-4E0B-80C2-0A2E24645A7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45523" y="586749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101;p13">
              <a:extLst>
                <a:ext uri="{FF2B5EF4-FFF2-40B4-BE49-F238E27FC236}">
                  <a16:creationId xmlns:a16="http://schemas.microsoft.com/office/drawing/2014/main" id="{E12F4C41-C18F-40A1-B25E-250798FF671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64794" y="586917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102;p13">
              <a:extLst>
                <a:ext uri="{FF2B5EF4-FFF2-40B4-BE49-F238E27FC236}">
                  <a16:creationId xmlns:a16="http://schemas.microsoft.com/office/drawing/2014/main" id="{100859A0-D3F6-4D76-AB96-B7D645C7249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745948" y="5588392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D243419C-4591-4BD6-BD32-FCBC3DFFCAF6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ชาวต่างชาติ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F1851CEB-5099-4958-A92D-309145FFF213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D0A52B19-9DFE-4667-9727-B256C987616C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64E754DA-C431-4171-9FDA-DE81CF15F00B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6522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287EAFB-B1FE-4D65-ABB0-F297C91BC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-1"/>
            <a:ext cx="9897192" cy="6875463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4932890" y="2135651"/>
            <a:ext cx="497247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2"/>
                </a:solidFill>
              </a:rPr>
              <a:t>1. </a:t>
            </a:r>
            <a:r>
              <a:rPr lang="th-TH" altLang="ko-KR" sz="2000" b="1" dirty="0"/>
              <a:t>โทรศัพท์หา </a:t>
            </a:r>
            <a:r>
              <a:rPr lang="th-TH" altLang="ko-KR" sz="2000" b="1" dirty="0">
                <a:solidFill>
                  <a:srgbClr val="C00000"/>
                </a:solidFill>
              </a:rPr>
              <a:t>119</a:t>
            </a:r>
            <a:r>
              <a:rPr lang="th-TH" altLang="ko-KR" sz="2000" b="1" dirty="0"/>
              <a:t> เพื่อแจ้งสถานการณ์และที่อยู่ที่ถูกต้อง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38" name="슬라이드 번호 개체 틀 2">
            <a:extLst>
              <a:ext uri="{FF2B5EF4-FFF2-40B4-BE49-F238E27FC236}">
                <a16:creationId xmlns:a16="http://schemas.microsoft.com/office/drawing/2014/main" id="{9232819A-612E-4C94-A123-59A49012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6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169C6D-AA45-4F39-BAD5-1CA630DDB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83" y="1574800"/>
            <a:ext cx="3597861" cy="2154639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2E7531-0877-4AD8-B4A2-6F6DA9A063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 t="9141" r="8834" b="9116"/>
          <a:stretch/>
        </p:blipFill>
        <p:spPr>
          <a:xfrm>
            <a:off x="1125882" y="3910816"/>
            <a:ext cx="3597861" cy="2348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5" name="직사각형 17">
            <a:extLst>
              <a:ext uri="{FF2B5EF4-FFF2-40B4-BE49-F238E27FC236}">
                <a16:creationId xmlns:a16="http://schemas.microsoft.com/office/drawing/2014/main" id="{46536E29-9C32-47E2-ABA4-5FA3F1007EA6}"/>
              </a:ext>
            </a:extLst>
          </p:cNvPr>
          <p:cNvSpPr/>
          <p:nvPr/>
        </p:nvSpPr>
        <p:spPr>
          <a:xfrm>
            <a:off x="4895352" y="4174293"/>
            <a:ext cx="4972473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b="1" dirty="0">
                <a:solidFill>
                  <a:schemeClr val="accent2"/>
                </a:solidFill>
                <a:latin typeface="+mj-ea"/>
                <a:ea typeface="+mj-ea"/>
              </a:rPr>
              <a:t>2. </a:t>
            </a:r>
            <a:r>
              <a:rPr lang="th-TH" altLang="ko-KR" sz="2000" b="1" dirty="0"/>
              <a:t>ตอบคำถามของพนักงานเพิ่มเติม</a:t>
            </a:r>
          </a:p>
          <a:p>
            <a:pPr fontAlgn="base" latinLnBrk="1">
              <a:lnSpc>
                <a:spcPct val="150000"/>
              </a:lnSpc>
            </a:pPr>
            <a:r>
              <a:rPr lang="th-TH" altLang="ko-KR" sz="2000" b="1" dirty="0"/>
              <a:t>    (เช่น สาเหตุไฟไหม้, สถานการณ์, ผู้บาดเจ็บ)</a:t>
            </a:r>
            <a:endParaRPr lang="en-US" altLang="ko-KR" sz="2000" b="1" dirty="0">
              <a:latin typeface="+mj-ea"/>
              <a:ea typeface="+mj-ea"/>
            </a:endParaRPr>
          </a:p>
        </p:txBody>
      </p:sp>
      <p:sp>
        <p:nvSpPr>
          <p:cNvPr id="46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3" name="직사각형 8">
            <a:extLst>
              <a:ext uri="{FF2B5EF4-FFF2-40B4-BE49-F238E27FC236}">
                <a16:creationId xmlns:a16="http://schemas.microsoft.com/office/drawing/2014/main" id="{2B0B11BC-C193-448E-A2FD-AAA1C1022B07}"/>
              </a:ext>
            </a:extLst>
          </p:cNvPr>
          <p:cNvSpPr/>
          <p:nvPr/>
        </p:nvSpPr>
        <p:spPr>
          <a:xfrm>
            <a:off x="725044" y="158853"/>
            <a:ext cx="8330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en-US" altLang="ko-KR" sz="3600" b="1" spc="-300" dirty="0">
                <a:solidFill>
                  <a:schemeClr val="accent1">
                    <a:lumMod val="50000"/>
                  </a:schemeClr>
                </a:solidFill>
                <a:latin typeface="맑은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  <a:latin typeface="+mn-ea"/>
              </a:rPr>
              <a:t>แจ้งเหตุที่ 119 และขั้นตอนดำเนินงาน</a:t>
            </a:r>
            <a:endParaRPr lang="en-US" altLang="ko-KR" sz="3600" b="1" spc="-300" dirty="0">
              <a:solidFill>
                <a:srgbClr val="002060"/>
              </a:solidFill>
              <a:latin typeface="+mn-ea"/>
              <a:cs typeface="맑은 고딕"/>
            </a:endParaRP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B0631F07-BC2B-4A6A-A8A3-A0F8FE5DF668}"/>
              </a:ext>
            </a:extLst>
          </p:cNvPr>
          <p:cNvSpPr/>
          <p:nvPr/>
        </p:nvSpPr>
        <p:spPr>
          <a:xfrm>
            <a:off x="274283" y="224072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4</a:t>
            </a:r>
            <a:endParaRPr lang="ko-KR" altLang="en-US" sz="2600" b="1" dirty="0"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CD4C091-6207-42F9-9C3F-B4EFD4A804D9}"/>
              </a:ext>
            </a:extLst>
          </p:cNvPr>
          <p:cNvGrpSpPr/>
          <p:nvPr/>
        </p:nvGrpSpPr>
        <p:grpSpPr>
          <a:xfrm>
            <a:off x="6404634" y="5671389"/>
            <a:ext cx="3410851" cy="1200727"/>
            <a:chOff x="6300089" y="5588392"/>
            <a:chExt cx="3374540" cy="1215214"/>
          </a:xfrm>
        </p:grpSpPr>
        <p:pic>
          <p:nvPicPr>
            <p:cNvPr id="26" name="Google Shape;99;p13">
              <a:extLst>
                <a:ext uri="{FF2B5EF4-FFF2-40B4-BE49-F238E27FC236}">
                  <a16:creationId xmlns:a16="http://schemas.microsoft.com/office/drawing/2014/main" id="{AD70FF42-4236-4E5F-B21A-993350E126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183469" y="585621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0;p13">
              <a:extLst>
                <a:ext uri="{FF2B5EF4-FFF2-40B4-BE49-F238E27FC236}">
                  <a16:creationId xmlns:a16="http://schemas.microsoft.com/office/drawing/2014/main" id="{D587AABF-21B1-4E13-A3F8-ECADA1C127BA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45523" y="586749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1;p13">
              <a:extLst>
                <a:ext uri="{FF2B5EF4-FFF2-40B4-BE49-F238E27FC236}">
                  <a16:creationId xmlns:a16="http://schemas.microsoft.com/office/drawing/2014/main" id="{21FDBA90-C8CD-43D0-BDC1-F58B1A616AAA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464794" y="586917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02;p13">
              <a:extLst>
                <a:ext uri="{FF2B5EF4-FFF2-40B4-BE49-F238E27FC236}">
                  <a16:creationId xmlns:a16="http://schemas.microsoft.com/office/drawing/2014/main" id="{AF353CD3-4BD7-43F0-87C8-3B7DA863C241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745948" y="5588392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32AA5431-61B8-4DDC-ACE4-6908E2145EEA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ชาวต่างชาติ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1250EA85-7EBA-47BD-B123-A8262AF68AAA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8D6C3CA3-50CF-4E8B-BD8D-5F91D835CD13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C869D31F-3745-4424-B305-BE158CE744BA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3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69FA9B3-3CCD-44D3-8A6E-EBAE314E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52" name="Shape 55">
            <a:extLst>
              <a:ext uri="{FF2B5EF4-FFF2-40B4-BE49-F238E27FC236}">
                <a16:creationId xmlns:a16="http://schemas.microsoft.com/office/drawing/2014/main" id="{27E8EB92-E555-469B-A1A3-0B5E285E1212}"/>
              </a:ext>
            </a:extLst>
          </p:cNvPr>
          <p:cNvSpPr/>
          <p:nvPr/>
        </p:nvSpPr>
        <p:spPr>
          <a:xfrm>
            <a:off x="1230075" y="1444857"/>
            <a:ext cx="1550164" cy="331508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각종 재난 </a:t>
            </a:r>
          </a:p>
        </p:txBody>
      </p:sp>
      <p:sp>
        <p:nvSpPr>
          <p:cNvPr id="28" name="Shape 55">
            <a:extLst>
              <a:ext uri="{FF2B5EF4-FFF2-40B4-BE49-F238E27FC236}">
                <a16:creationId xmlns:a16="http://schemas.microsoft.com/office/drawing/2014/main" id="{9DEB5521-D8E0-4C11-951A-539087E27A03}"/>
              </a:ext>
            </a:extLst>
          </p:cNvPr>
          <p:cNvSpPr/>
          <p:nvPr/>
        </p:nvSpPr>
        <p:spPr>
          <a:xfrm>
            <a:off x="1220783" y="1391941"/>
            <a:ext cx="1550164" cy="331508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응급 의료</a:t>
            </a:r>
          </a:p>
        </p:txBody>
      </p:sp>
      <p:sp>
        <p:nvSpPr>
          <p:cNvPr id="42" name="슬라이드 번호 개체 틀 2">
            <a:extLst>
              <a:ext uri="{FF2B5EF4-FFF2-40B4-BE49-F238E27FC236}">
                <a16:creationId xmlns:a16="http://schemas.microsoft.com/office/drawing/2014/main" id="{F7A8E37C-AB7B-447B-8C95-0B173972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7</a:t>
            </a:r>
            <a:endParaRPr lang="ko-KR" altLang="en-US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" y="1515105"/>
            <a:ext cx="2114282" cy="4582598"/>
          </a:xfrm>
          <a:prstGeom prst="rect">
            <a:avLst/>
          </a:prstGeom>
        </p:spPr>
      </p:pic>
      <p:sp>
        <p:nvSpPr>
          <p:cNvPr id="43" name="타원 42"/>
          <p:cNvSpPr/>
          <p:nvPr/>
        </p:nvSpPr>
        <p:spPr>
          <a:xfrm>
            <a:off x="212176" y="1781659"/>
            <a:ext cx="615827" cy="60317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2"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84" y="1643611"/>
            <a:ext cx="2114282" cy="4582598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21" y="1643611"/>
            <a:ext cx="2114282" cy="4582598"/>
          </a:xfrm>
          <a:prstGeom prst="rect">
            <a:avLst/>
          </a:prstGeom>
        </p:spPr>
      </p:pic>
      <p:sp>
        <p:nvSpPr>
          <p:cNvPr id="47" name="오른쪽 화살표 46"/>
          <p:cNvSpPr/>
          <p:nvPr/>
        </p:nvSpPr>
        <p:spPr>
          <a:xfrm>
            <a:off x="2824751" y="3829157"/>
            <a:ext cx="584910" cy="21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2"/>
          </a:p>
        </p:txBody>
      </p:sp>
      <p:sp>
        <p:nvSpPr>
          <p:cNvPr id="48" name="타원 47"/>
          <p:cNvSpPr/>
          <p:nvPr/>
        </p:nvSpPr>
        <p:spPr>
          <a:xfrm>
            <a:off x="4949825" y="3650090"/>
            <a:ext cx="1072833" cy="118462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2"/>
          </a:p>
        </p:txBody>
      </p:sp>
      <p:sp>
        <p:nvSpPr>
          <p:cNvPr id="39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3" name="직사각형 8">
            <a:extLst>
              <a:ext uri="{FF2B5EF4-FFF2-40B4-BE49-F238E27FC236}">
                <a16:creationId xmlns:a16="http://schemas.microsoft.com/office/drawing/2014/main" id="{BCE11891-7A5F-42DE-ABC3-667A2103A4D2}"/>
              </a:ext>
            </a:extLst>
          </p:cNvPr>
          <p:cNvSpPr/>
          <p:nvPr/>
        </p:nvSpPr>
        <p:spPr>
          <a:xfrm>
            <a:off x="725044" y="158853"/>
            <a:ext cx="8330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en-US" altLang="ko-KR" sz="3600" b="1" spc="-300" dirty="0">
                <a:solidFill>
                  <a:schemeClr val="accent1">
                    <a:lumMod val="50000"/>
                  </a:schemeClr>
                </a:solidFill>
                <a:latin typeface="맑은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  <a:latin typeface="+mn-ea"/>
              </a:rPr>
              <a:t>แจ้งเหตุที่ 119 และขั้นตอนดำเนินงาน</a:t>
            </a:r>
            <a:endParaRPr lang="en-US" altLang="ko-KR" sz="3600" b="1" spc="-300" dirty="0">
              <a:solidFill>
                <a:srgbClr val="002060"/>
              </a:solidFill>
              <a:latin typeface="+mn-ea"/>
              <a:cs typeface="맑은 고딕"/>
            </a:endParaRPr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5D68B9BA-AB09-47FE-AD73-2FC6D3CFD900}"/>
              </a:ext>
            </a:extLst>
          </p:cNvPr>
          <p:cNvSpPr/>
          <p:nvPr/>
        </p:nvSpPr>
        <p:spPr>
          <a:xfrm>
            <a:off x="274283" y="224072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4</a:t>
            </a:r>
            <a:endParaRPr lang="ko-KR" altLang="en-US" sz="2600" b="1" dirty="0">
              <a:latin typeface="+mj-ea"/>
              <a:ea typeface="+mj-ea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7543590-5326-4347-A6C5-9C38B27CC519}"/>
              </a:ext>
            </a:extLst>
          </p:cNvPr>
          <p:cNvGrpSpPr/>
          <p:nvPr/>
        </p:nvGrpSpPr>
        <p:grpSpPr>
          <a:xfrm>
            <a:off x="6404634" y="5671389"/>
            <a:ext cx="3410851" cy="1200727"/>
            <a:chOff x="6300089" y="5588392"/>
            <a:chExt cx="3374540" cy="1215214"/>
          </a:xfrm>
        </p:grpSpPr>
        <p:pic>
          <p:nvPicPr>
            <p:cNvPr id="49" name="Google Shape;99;p13">
              <a:extLst>
                <a:ext uri="{FF2B5EF4-FFF2-40B4-BE49-F238E27FC236}">
                  <a16:creationId xmlns:a16="http://schemas.microsoft.com/office/drawing/2014/main" id="{075F3027-549F-4537-944A-CC46437AE41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183469" y="585621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100;p13">
              <a:extLst>
                <a:ext uri="{FF2B5EF4-FFF2-40B4-BE49-F238E27FC236}">
                  <a16:creationId xmlns:a16="http://schemas.microsoft.com/office/drawing/2014/main" id="{DF4DE9F6-4AB2-4FC3-A7D1-96E532C5285A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845523" y="586749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101;p13">
              <a:extLst>
                <a:ext uri="{FF2B5EF4-FFF2-40B4-BE49-F238E27FC236}">
                  <a16:creationId xmlns:a16="http://schemas.microsoft.com/office/drawing/2014/main" id="{462C8251-3AF4-44B2-A655-8FDFDD350448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464794" y="586917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102;p13">
              <a:extLst>
                <a:ext uri="{FF2B5EF4-FFF2-40B4-BE49-F238E27FC236}">
                  <a16:creationId xmlns:a16="http://schemas.microsoft.com/office/drawing/2014/main" id="{87E542D6-7A83-48F1-8BAC-17E5438C65F9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745948" y="5588392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B8B5F6EA-7AE3-4545-A48C-4C2A2E1D51BE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ชาวต่างชาติ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9800294C-D652-44F6-A7CC-3893531E8C8D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A577558F-0F9A-4D59-91D3-64918C061F78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712CCEC0-383D-4CBA-AEB0-E274D1988B54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6267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69FA9B3-3CCD-44D3-8A6E-EBAE314E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52" name="Shape 55">
            <a:extLst>
              <a:ext uri="{FF2B5EF4-FFF2-40B4-BE49-F238E27FC236}">
                <a16:creationId xmlns:a16="http://schemas.microsoft.com/office/drawing/2014/main" id="{27E8EB92-E555-469B-A1A3-0B5E285E1212}"/>
              </a:ext>
            </a:extLst>
          </p:cNvPr>
          <p:cNvSpPr/>
          <p:nvPr/>
        </p:nvSpPr>
        <p:spPr>
          <a:xfrm>
            <a:off x="1230075" y="1444857"/>
            <a:ext cx="1550164" cy="331508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각종 재난 </a:t>
            </a:r>
          </a:p>
        </p:txBody>
      </p:sp>
      <p:sp>
        <p:nvSpPr>
          <p:cNvPr id="28" name="Shape 55">
            <a:extLst>
              <a:ext uri="{FF2B5EF4-FFF2-40B4-BE49-F238E27FC236}">
                <a16:creationId xmlns:a16="http://schemas.microsoft.com/office/drawing/2014/main" id="{9DEB5521-D8E0-4C11-951A-539087E27A03}"/>
              </a:ext>
            </a:extLst>
          </p:cNvPr>
          <p:cNvSpPr/>
          <p:nvPr/>
        </p:nvSpPr>
        <p:spPr>
          <a:xfrm>
            <a:off x="1220783" y="1391941"/>
            <a:ext cx="1550164" cy="331508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응급 의료</a:t>
            </a:r>
          </a:p>
        </p:txBody>
      </p:sp>
      <p:sp>
        <p:nvSpPr>
          <p:cNvPr id="42" name="슬라이드 번호 개체 틀 2">
            <a:extLst>
              <a:ext uri="{FF2B5EF4-FFF2-40B4-BE49-F238E27FC236}">
                <a16:creationId xmlns:a16="http://schemas.microsoft.com/office/drawing/2014/main" id="{F7A8E37C-AB7B-447B-8C95-0B173972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23" name="직사각형 19">
            <a:extLst>
              <a:ext uri="{FF2B5EF4-FFF2-40B4-BE49-F238E27FC236}">
                <a16:creationId xmlns:a16="http://schemas.microsoft.com/office/drawing/2014/main" id="{B1C4C9E9-56C0-451A-ACE7-1475CAFDA5B3}"/>
              </a:ext>
            </a:extLst>
          </p:cNvPr>
          <p:cNvSpPr/>
          <p:nvPr/>
        </p:nvSpPr>
        <p:spPr>
          <a:xfrm>
            <a:off x="1322182" y="3278163"/>
            <a:ext cx="13659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59" hangingPunct="0">
              <a:lnSpc>
                <a:spcPct val="150000"/>
              </a:lnSpc>
              <a:defRPr lang="ko-KR" altLang="en-US"/>
            </a:pPr>
            <a:r>
              <a:rPr lang="en-US" altLang="ko-KR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119</a:t>
            </a:r>
            <a:r>
              <a:rPr lang="ko-KR" altLang="en-US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에 신고</a:t>
            </a:r>
            <a:endParaRPr lang="en-US" altLang="ko-KR" b="1" kern="0" spc="-77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1028" name="Picture 4" descr="핀란드의 긴급전화번호 1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22" y="1615185"/>
            <a:ext cx="2084402" cy="138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직사각형 13">
            <a:extLst>
              <a:ext uri="{FF2B5EF4-FFF2-40B4-BE49-F238E27FC236}">
                <a16:creationId xmlns:a16="http://schemas.microsoft.com/office/drawing/2014/main" id="{8A1D3475-9C7A-4F94-8BBD-04177796A223}"/>
              </a:ext>
            </a:extLst>
          </p:cNvPr>
          <p:cNvSpPr/>
          <p:nvPr/>
        </p:nvSpPr>
        <p:spPr>
          <a:xfrm>
            <a:off x="1892928" y="2140304"/>
            <a:ext cx="1182384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-1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① ① ⑨</a:t>
            </a:r>
            <a:endParaRPr kumimoji="0" lang="en-US" altLang="ko-KR" sz="2000" b="1" i="0" u="none" strike="noStrike" kern="0" cap="none" spc="-13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34" name="그림 21">
            <a:extLst>
              <a:ext uri="{FF2B5EF4-FFF2-40B4-BE49-F238E27FC236}">
                <a16:creationId xmlns:a16="http://schemas.microsoft.com/office/drawing/2014/main" id="{C87D076E-D98E-4885-951B-EE5022342F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672002" y="1615185"/>
            <a:ext cx="2084402" cy="1389058"/>
          </a:xfrm>
          <a:prstGeom prst="rect">
            <a:avLst/>
          </a:prstGeom>
        </p:spPr>
      </p:pic>
      <p:pic>
        <p:nvPicPr>
          <p:cNvPr id="1032" name="Picture 8" descr="안전신문 모바일 사이트, 코로나19 확산에 전국 119종합상황실 철통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54"/>
          <a:stretch/>
        </p:blipFill>
        <p:spPr bwMode="auto">
          <a:xfrm>
            <a:off x="6460922" y="1615185"/>
            <a:ext cx="2084402" cy="138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직사각형 19">
            <a:extLst>
              <a:ext uri="{FF2B5EF4-FFF2-40B4-BE49-F238E27FC236}">
                <a16:creationId xmlns:a16="http://schemas.microsoft.com/office/drawing/2014/main" id="{B1C4C9E9-56C0-451A-ACE7-1475CAFDA5B3}"/>
              </a:ext>
            </a:extLst>
          </p:cNvPr>
          <p:cNvSpPr/>
          <p:nvPr/>
        </p:nvSpPr>
        <p:spPr>
          <a:xfrm>
            <a:off x="3753918" y="3278163"/>
            <a:ext cx="18133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59" hangingPunct="0">
              <a:lnSpc>
                <a:spcPct val="150000"/>
              </a:lnSpc>
              <a:defRPr lang="ko-KR" altLang="en-US"/>
            </a:pPr>
            <a:r>
              <a:rPr lang="ko-KR" altLang="en-US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종합상황실 연결</a:t>
            </a:r>
            <a:endParaRPr lang="en-US" altLang="ko-KR" b="1" kern="0" spc="-77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6" name="직사각형 19">
            <a:extLst>
              <a:ext uri="{FF2B5EF4-FFF2-40B4-BE49-F238E27FC236}">
                <a16:creationId xmlns:a16="http://schemas.microsoft.com/office/drawing/2014/main" id="{B1C4C9E9-56C0-451A-ACE7-1475CAFDA5B3}"/>
              </a:ext>
            </a:extLst>
          </p:cNvPr>
          <p:cNvSpPr/>
          <p:nvPr/>
        </p:nvSpPr>
        <p:spPr>
          <a:xfrm>
            <a:off x="6141570" y="3627618"/>
            <a:ext cx="3172869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59" hangingPunct="0">
              <a:lnSpc>
                <a:spcPct val="150000"/>
              </a:lnSpc>
              <a:defRPr lang="ko-KR" altLang="en-US"/>
            </a:pPr>
            <a:r>
              <a:rPr lang="ko-KR" altLang="en-US" sz="14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altLang="ko-KR" sz="14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- </a:t>
            </a:r>
            <a:r>
              <a:rPr lang="ko-KR" altLang="en-US" sz="14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자동전화번호식별시스템</a:t>
            </a:r>
            <a:r>
              <a:rPr lang="en-US" altLang="ko-KR" sz="14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(ANI)</a:t>
            </a:r>
          </a:p>
        </p:txBody>
      </p:sp>
      <p:sp>
        <p:nvSpPr>
          <p:cNvPr id="39" name="직사각형 19">
            <a:extLst>
              <a:ext uri="{FF2B5EF4-FFF2-40B4-BE49-F238E27FC236}">
                <a16:creationId xmlns:a16="http://schemas.microsoft.com/office/drawing/2014/main" id="{B1C4C9E9-56C0-451A-ACE7-1475CAFDA5B3}"/>
              </a:ext>
            </a:extLst>
          </p:cNvPr>
          <p:cNvSpPr/>
          <p:nvPr/>
        </p:nvSpPr>
        <p:spPr>
          <a:xfrm>
            <a:off x="6141569" y="3932271"/>
            <a:ext cx="3172869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59" hangingPunct="0">
              <a:lnSpc>
                <a:spcPct val="150000"/>
              </a:lnSpc>
              <a:defRPr lang="ko-KR" altLang="en-US"/>
            </a:pPr>
            <a:r>
              <a:rPr lang="ko-KR" altLang="en-US" sz="14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altLang="ko-KR" sz="14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- </a:t>
            </a:r>
            <a:r>
              <a:rPr lang="ko-KR" altLang="en-US" sz="14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지리정보시스템</a:t>
            </a:r>
            <a:r>
              <a:rPr lang="en-US" altLang="ko-KR" sz="1400" b="1" kern="0" spc="-7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(GIS)</a:t>
            </a:r>
          </a:p>
        </p:txBody>
      </p:sp>
      <p:sp>
        <p:nvSpPr>
          <p:cNvPr id="53" name="직사각형 19">
            <a:extLst>
              <a:ext uri="{FF2B5EF4-FFF2-40B4-BE49-F238E27FC236}">
                <a16:creationId xmlns:a16="http://schemas.microsoft.com/office/drawing/2014/main" id="{B1C4C9E9-56C0-451A-ACE7-1475CAFDA5B3}"/>
              </a:ext>
            </a:extLst>
          </p:cNvPr>
          <p:cNvSpPr/>
          <p:nvPr/>
        </p:nvSpPr>
        <p:spPr>
          <a:xfrm>
            <a:off x="6141570" y="3195269"/>
            <a:ext cx="36277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59" hangingPunct="0">
              <a:lnSpc>
                <a:spcPct val="150000"/>
              </a:lnSpc>
              <a:defRPr lang="ko-KR" altLang="en-US"/>
            </a:pPr>
            <a:r>
              <a:rPr lang="ko-KR" altLang="en-US" b="1" kern="0" spc="-77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최첨단 시스템을 통한 장소 확인</a:t>
            </a:r>
            <a:endParaRPr lang="en-US" altLang="ko-KR" b="1" kern="0" spc="-77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02664" y="1362925"/>
            <a:ext cx="8795942" cy="297300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아래쪽 화살표 1"/>
          <p:cNvSpPr/>
          <p:nvPr/>
        </p:nvSpPr>
        <p:spPr>
          <a:xfrm>
            <a:off x="4390570" y="4588193"/>
            <a:ext cx="1237049" cy="84582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19">
            <a:extLst>
              <a:ext uri="{FF2B5EF4-FFF2-40B4-BE49-F238E27FC236}">
                <a16:creationId xmlns:a16="http://schemas.microsoft.com/office/drawing/2014/main" id="{B1C4C9E9-56C0-451A-ACE7-1475CAFDA5B3}"/>
              </a:ext>
            </a:extLst>
          </p:cNvPr>
          <p:cNvSpPr/>
          <p:nvPr/>
        </p:nvSpPr>
        <p:spPr>
          <a:xfrm>
            <a:off x="2933931" y="5446439"/>
            <a:ext cx="5170715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59" hangingPunct="0">
              <a:lnSpc>
                <a:spcPct val="150000"/>
              </a:lnSpc>
              <a:defRPr lang="ko-KR" altLang="en-US"/>
            </a:pPr>
            <a:r>
              <a:rPr lang="th-TH" altLang="ko-KR" b="1" dirty="0"/>
              <a:t>แจ้งเจ้าหน้าที่ดับเพลิงที่ใกล้ที่สุด ไปยังพื้นที่ที่เกิดเหตุ</a:t>
            </a:r>
            <a:endParaRPr lang="en-US" altLang="ko-KR" b="1" kern="0" spc="-77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49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0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230075" y="3227487"/>
            <a:ext cx="1540872" cy="814155"/>
          </a:xfrm>
          <a:prstGeom prst="rect">
            <a:avLst/>
          </a:prstGeom>
          <a:solidFill>
            <a:srgbClr val="DAE3F3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230075" y="3300756"/>
            <a:ext cx="193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/>
              <a:t>โทรแจ้งเหตุที่ 119</a:t>
            </a:r>
            <a:endParaRPr lang="ko-KR" altLang="en-US" b="1" dirty="0"/>
          </a:p>
        </p:txBody>
      </p:sp>
      <p:sp>
        <p:nvSpPr>
          <p:cNvPr id="54" name="직사각형 53"/>
          <p:cNvSpPr/>
          <p:nvPr/>
        </p:nvSpPr>
        <p:spPr>
          <a:xfrm>
            <a:off x="3389568" y="3031412"/>
            <a:ext cx="2586710" cy="1077085"/>
          </a:xfrm>
          <a:prstGeom prst="rect">
            <a:avLst/>
          </a:prstGeom>
          <a:solidFill>
            <a:srgbClr val="DAE3F3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000" b="1" dirty="0">
                <a:solidFill>
                  <a:schemeClr val="tx1"/>
                </a:solidFill>
              </a:rPr>
              <a:t>ต่อสายไปยังฝ่ายสถานการณ์ทั่วไป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810986" y="3160029"/>
            <a:ext cx="3627343" cy="1082301"/>
          </a:xfrm>
          <a:prstGeom prst="rect">
            <a:avLst/>
          </a:prstGeom>
          <a:solidFill>
            <a:srgbClr val="DAE3F3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b="1" dirty="0">
                <a:solidFill>
                  <a:schemeClr val="tx1"/>
                </a:solidFill>
              </a:rPr>
              <a:t>ตรวจสอบสถานที่เกิดเหตุด้วยระบบที่ใช้เทคโนโลยีขั้นสูง</a:t>
            </a:r>
          </a:p>
          <a:p>
            <a:pPr marL="285750" indent="-285750" algn="ctr">
              <a:buFontTx/>
              <a:buChar char="-"/>
            </a:pPr>
            <a:r>
              <a:rPr lang="th-TH" altLang="ko-KR" b="1" dirty="0">
                <a:solidFill>
                  <a:schemeClr val="tx1"/>
                </a:solidFill>
              </a:rPr>
              <a:t>ระบบการระบุโทรศัพท์อัตโนมัติ  </a:t>
            </a:r>
            <a:r>
              <a:rPr lang="en-US" altLang="ko-KR" b="1" dirty="0">
                <a:solidFill>
                  <a:schemeClr val="tx1"/>
                </a:solidFill>
              </a:rPr>
              <a:t>(ANI)</a:t>
            </a:r>
            <a:endParaRPr lang="th-TH" altLang="ko-KR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th-TH" altLang="ko-KR" b="1" dirty="0">
                <a:solidFill>
                  <a:schemeClr val="tx1"/>
                </a:solidFill>
              </a:rPr>
              <a:t> - ระบบข้อมูลภูมิศาสตร์ (</a:t>
            </a:r>
            <a:r>
              <a:rPr lang="en-US" altLang="ko-KR" b="1" dirty="0">
                <a:solidFill>
                  <a:schemeClr val="tx1"/>
                </a:solidFill>
              </a:rPr>
              <a:t>GIS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직사각형 8">
            <a:extLst>
              <a:ext uri="{FF2B5EF4-FFF2-40B4-BE49-F238E27FC236}">
                <a16:creationId xmlns:a16="http://schemas.microsoft.com/office/drawing/2014/main" id="{2413D6D2-8DE6-4AF8-BE02-D178B0C4128D}"/>
              </a:ext>
            </a:extLst>
          </p:cNvPr>
          <p:cNvSpPr/>
          <p:nvPr/>
        </p:nvSpPr>
        <p:spPr>
          <a:xfrm>
            <a:off x="725044" y="158853"/>
            <a:ext cx="8330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en-US" altLang="ko-KR" sz="3600" b="1" spc="-300" dirty="0">
                <a:solidFill>
                  <a:schemeClr val="accent1">
                    <a:lumMod val="50000"/>
                  </a:schemeClr>
                </a:solidFill>
                <a:latin typeface="맑은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  <a:latin typeface="+mn-ea"/>
              </a:rPr>
              <a:t>แจ้งเหตุที่ 119 และขั้นตอนดำเนินงาน</a:t>
            </a:r>
            <a:endParaRPr lang="en-US" altLang="ko-KR" sz="3600" b="1" spc="-300" dirty="0">
              <a:solidFill>
                <a:srgbClr val="002060"/>
              </a:solidFill>
              <a:latin typeface="+mn-ea"/>
              <a:cs typeface="맑은 고딕"/>
            </a:endParaRPr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1BF7EBA4-AF64-4557-B375-7C5C9D16FB63}"/>
              </a:ext>
            </a:extLst>
          </p:cNvPr>
          <p:cNvSpPr/>
          <p:nvPr/>
        </p:nvSpPr>
        <p:spPr>
          <a:xfrm>
            <a:off x="274283" y="224072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4</a:t>
            </a:r>
            <a:endParaRPr lang="ko-KR" altLang="en-US" sz="2600" b="1" dirty="0">
              <a:latin typeface="+mj-ea"/>
              <a:ea typeface="+mj-ea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A27FD0CF-C65E-4463-BD12-E6838ACF1093}"/>
              </a:ext>
            </a:extLst>
          </p:cNvPr>
          <p:cNvGrpSpPr/>
          <p:nvPr/>
        </p:nvGrpSpPr>
        <p:grpSpPr>
          <a:xfrm>
            <a:off x="6404634" y="5671389"/>
            <a:ext cx="3410851" cy="1200727"/>
            <a:chOff x="6300089" y="5588392"/>
            <a:chExt cx="3374540" cy="1215214"/>
          </a:xfrm>
        </p:grpSpPr>
        <p:pic>
          <p:nvPicPr>
            <p:cNvPr id="43" name="Google Shape;99;p13">
              <a:extLst>
                <a:ext uri="{FF2B5EF4-FFF2-40B4-BE49-F238E27FC236}">
                  <a16:creationId xmlns:a16="http://schemas.microsoft.com/office/drawing/2014/main" id="{273109FB-D967-4FC4-AA00-9779AB853E47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183469" y="585621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100;p13">
              <a:extLst>
                <a:ext uri="{FF2B5EF4-FFF2-40B4-BE49-F238E27FC236}">
                  <a16:creationId xmlns:a16="http://schemas.microsoft.com/office/drawing/2014/main" id="{971DE457-6E71-4C19-A420-1BC191D30B86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845523" y="586749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101;p13">
              <a:extLst>
                <a:ext uri="{FF2B5EF4-FFF2-40B4-BE49-F238E27FC236}">
                  <a16:creationId xmlns:a16="http://schemas.microsoft.com/office/drawing/2014/main" id="{3329EB17-47AA-4367-A68B-93A1B2EBE33F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464794" y="586917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102;p13">
              <a:extLst>
                <a:ext uri="{FF2B5EF4-FFF2-40B4-BE49-F238E27FC236}">
                  <a16:creationId xmlns:a16="http://schemas.microsoft.com/office/drawing/2014/main" id="{1620E7BA-44A9-4348-A7F4-7F82A9D24A84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745948" y="5588392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6A2ED394-82DC-476A-8328-4AB299F8574A}"/>
                </a:ext>
              </a:extLst>
            </p:cNvPr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ชาวต่างชาติ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33E2BEF4-B601-486A-950C-1FE85143FD6F}"/>
                </a:ext>
              </a:extLst>
            </p:cNvPr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A01B5A8D-9D56-45FC-A78F-3170BBA086C8}"/>
                </a:ext>
              </a:extLst>
            </p:cNvPr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30BCF203-2CDE-44B2-A7DA-FEE896B15658}"/>
                </a:ext>
              </a:extLst>
            </p:cNvPr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73363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3677</TotalTime>
  <Words>603</Words>
  <Application>Microsoft Office PowerPoint</Application>
  <PresentationFormat>사용자 지정</PresentationFormat>
  <Paragraphs>146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Cordia New</vt:lpstr>
      <vt:lpstr>나눔스퀘어 Bold</vt:lpstr>
      <vt:lpstr>맑은 고딕</vt:lpstr>
      <vt:lpstr>맑은고딕</vt:lpstr>
      <vt:lpstr>Arial</vt:lpstr>
      <vt:lpstr>Calibri</vt:lpstr>
      <vt:lpstr>Calibri Light</vt:lpstr>
      <vt:lpstr>Stencil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동원 강</dc:creator>
  <cp:lastModifiedBy>park</cp:lastModifiedBy>
  <cp:revision>180</cp:revision>
  <dcterms:created xsi:type="dcterms:W3CDTF">2019-12-24T06:56:25Z</dcterms:created>
  <dcterms:modified xsi:type="dcterms:W3CDTF">2020-10-22T05:09:04Z</dcterms:modified>
</cp:coreProperties>
</file>