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336" r:id="rId2"/>
    <p:sldId id="257" r:id="rId3"/>
    <p:sldId id="345" r:id="rId4"/>
    <p:sldId id="326" r:id="rId5"/>
    <p:sldId id="341" r:id="rId6"/>
    <p:sldId id="342" r:id="rId7"/>
    <p:sldId id="337" r:id="rId8"/>
    <p:sldId id="343" r:id="rId9"/>
    <p:sldId id="344" r:id="rId10"/>
    <p:sldId id="330" r:id="rId11"/>
    <p:sldId id="331" r:id="rId12"/>
  </p:sldIdLst>
  <p:sldSz cx="9899650" cy="68754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5B8B8"/>
    <a:srgbClr val="FAFAFA"/>
    <a:srgbClr val="55585D"/>
    <a:srgbClr val="114A83"/>
    <a:srgbClr val="FDD000"/>
    <a:srgbClr val="EC6305"/>
    <a:srgbClr val="F5D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1554" y="12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CD0F2-CC72-41C8-B974-2FA4D99C6B23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02D43-BF35-44CC-816F-E619016348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07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</p:spPr>
        <p:txBody>
          <a:bodyPr anchor="b"/>
          <a:lstStyle>
            <a:lvl1pPr algn="ctr"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</p:spPr>
        <p:txBody>
          <a:bodyPr/>
          <a:lstStyle>
            <a:lvl1pPr marL="0" indent="0" algn="ctr">
              <a:buNone/>
              <a:defRPr sz="2406"/>
            </a:lvl1pPr>
            <a:lvl2pPr marL="458343" indent="0" algn="ctr">
              <a:buNone/>
              <a:defRPr sz="2005"/>
            </a:lvl2pPr>
            <a:lvl3pPr marL="916686" indent="0" algn="ctr">
              <a:buNone/>
              <a:defRPr sz="1805"/>
            </a:lvl3pPr>
            <a:lvl4pPr marL="1375029" indent="0" algn="ctr">
              <a:buNone/>
              <a:defRPr sz="1604"/>
            </a:lvl4pPr>
            <a:lvl5pPr marL="1833372" indent="0" algn="ctr">
              <a:buNone/>
              <a:defRPr sz="1604"/>
            </a:lvl5pPr>
            <a:lvl6pPr marL="2291715" indent="0" algn="ctr">
              <a:buNone/>
              <a:defRPr sz="1604"/>
            </a:lvl6pPr>
            <a:lvl7pPr marL="2750058" indent="0" algn="ctr">
              <a:buNone/>
              <a:defRPr sz="1604"/>
            </a:lvl7pPr>
            <a:lvl8pPr marL="3208401" indent="0" algn="ctr">
              <a:buNone/>
              <a:defRPr sz="1604"/>
            </a:lvl8pPr>
            <a:lvl9pPr marL="3666744" indent="0" algn="ctr">
              <a:buNone/>
              <a:defRPr sz="160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74781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15284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4438" y="366055"/>
            <a:ext cx="2134612" cy="582663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602" y="366055"/>
            <a:ext cx="6280090" cy="58266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4046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30282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</p:spPr>
        <p:txBody>
          <a:bodyPr anchor="b"/>
          <a:lstStyle>
            <a:lvl1pPr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</p:spPr>
        <p:txBody>
          <a:bodyPr/>
          <a:lstStyle>
            <a:lvl1pPr marL="0" indent="0">
              <a:buNone/>
              <a:defRPr sz="2406">
                <a:solidFill>
                  <a:schemeClr val="tx1"/>
                </a:solidFill>
              </a:defRPr>
            </a:lvl1pPr>
            <a:lvl2pPr marL="458343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2pPr>
            <a:lvl3pPr marL="916686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3pPr>
            <a:lvl4pPr marL="1375029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4pPr>
            <a:lvl5pPr marL="1833372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5pPr>
            <a:lvl6pPr marL="2291715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6pPr>
            <a:lvl7pPr marL="2750058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7pPr>
            <a:lvl8pPr marL="3208401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8pPr>
            <a:lvl9pPr marL="3666744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47667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601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698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85722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892" y="2511454"/>
            <a:ext cx="4188015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698" y="1685444"/>
            <a:ext cx="4208641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1698" y="2511454"/>
            <a:ext cx="4208641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07866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17151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30004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641" y="989941"/>
            <a:ext cx="5011698" cy="4886035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47649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08641" y="989941"/>
            <a:ext cx="5011698" cy="4886035"/>
          </a:xfrm>
        </p:spPr>
        <p:txBody>
          <a:bodyPr anchor="t"/>
          <a:lstStyle>
            <a:lvl1pPr marL="0" indent="0">
              <a:buNone/>
              <a:defRPr sz="3208"/>
            </a:lvl1pPr>
            <a:lvl2pPr marL="458343" indent="0">
              <a:buNone/>
              <a:defRPr sz="2807"/>
            </a:lvl2pPr>
            <a:lvl3pPr marL="916686" indent="0">
              <a:buNone/>
              <a:defRPr sz="2406"/>
            </a:lvl3pPr>
            <a:lvl4pPr marL="1375029" indent="0">
              <a:buNone/>
              <a:defRPr sz="2005"/>
            </a:lvl4pPr>
            <a:lvl5pPr marL="1833372" indent="0">
              <a:buNone/>
              <a:defRPr sz="2005"/>
            </a:lvl5pPr>
            <a:lvl6pPr marL="2291715" indent="0">
              <a:buNone/>
              <a:defRPr sz="2005"/>
            </a:lvl6pPr>
            <a:lvl7pPr marL="2750058" indent="0">
              <a:buNone/>
              <a:defRPr sz="2005"/>
            </a:lvl7pPr>
            <a:lvl8pPr marL="3208401" indent="0">
              <a:buNone/>
              <a:defRPr sz="2005"/>
            </a:lvl8pPr>
            <a:lvl9pPr marL="3666744" indent="0">
              <a:buNone/>
              <a:defRPr sz="20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46394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37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txStyles>
    <p:titleStyle>
      <a:lvl1pPr algn="l" defTabSz="916686" rtl="0" eaLnBrk="1" latinLnBrk="1" hangingPunct="1">
        <a:lnSpc>
          <a:spcPct val="90000"/>
        </a:lnSpc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2" indent="-229172" algn="l" defTabSz="916686" rtl="0" eaLnBrk="1" latinLnBrk="1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687515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6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8.jpg"/><Relationship Id="rId4" Type="http://schemas.openxmlformats.org/officeDocument/2006/relationships/image" Target="../media/image5.pn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jp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0.jp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jp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2.jp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78D60C0-5F01-4230-B679-992ABA45C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" y="0"/>
            <a:ext cx="9897192" cy="6875463"/>
          </a:xfrm>
          <a:prstGeom prst="rect">
            <a:avLst/>
          </a:prstGeom>
        </p:spPr>
      </p:pic>
      <p:sp>
        <p:nvSpPr>
          <p:cNvPr id="12" name="직사각형 10">
            <a:extLst>
              <a:ext uri="{FF2B5EF4-FFF2-40B4-BE49-F238E27FC236}">
                <a16:creationId xmlns:a16="http://schemas.microsoft.com/office/drawing/2014/main" id="{3414DB75-3BF0-454C-A748-F526D3A081FC}"/>
              </a:ext>
            </a:extLst>
          </p:cNvPr>
          <p:cNvSpPr/>
          <p:nvPr/>
        </p:nvSpPr>
        <p:spPr>
          <a:xfrm>
            <a:off x="238851" y="1092247"/>
            <a:ext cx="1407491" cy="369330"/>
          </a:xfrm>
          <a:prstGeom prst="rect">
            <a:avLst/>
          </a:prstGeom>
          <a:solidFill>
            <a:srgbClr val="FFFF00"/>
          </a:solidFill>
          <a:ln w="12700" cap="flat">
            <a:noFill/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3" hangingPunct="0"/>
            <a:endParaRPr lang="ko-KR" alt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직사각형 5">
            <a:extLst>
              <a:ext uri="{FF2B5EF4-FFF2-40B4-BE49-F238E27FC236}">
                <a16:creationId xmlns:a16="http://schemas.microsoft.com/office/drawing/2014/main" id="{977E45C6-1BED-480E-BFDA-7DAFE510B800}"/>
              </a:ext>
            </a:extLst>
          </p:cNvPr>
          <p:cNvSpPr/>
          <p:nvPr/>
        </p:nvSpPr>
        <p:spPr>
          <a:xfrm>
            <a:off x="-144358" y="953746"/>
            <a:ext cx="2048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en-US" altLang="ko-KR" sz="24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[ </a:t>
            </a:r>
            <a:r>
              <a:rPr lang="th-TH" altLang="ko-KR" sz="3600" b="1" spc="-140" dirty="0">
                <a:solidFill>
                  <a:schemeClr val="accent1"/>
                </a:solidFill>
                <a:latin typeface="+mj-ea"/>
                <a:ea typeface="+mj-ea"/>
              </a:rPr>
              <a:t>ตอน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 .5</a:t>
            </a:r>
            <a:r>
              <a:rPr lang="ko-KR" altLang="en-US" sz="20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spc="-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 useBgFill="1">
        <p:nvSpPr>
          <p:cNvPr id="2" name="직사각형 1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 useBgFill="1">
        <p:nvSpPr>
          <p:cNvPr id="3" name="직사각형 2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3" y="4287169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1" y="1508537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직사각형 4">
            <a:extLst>
              <a:ext uri="{FF2B5EF4-FFF2-40B4-BE49-F238E27FC236}">
                <a16:creationId xmlns:a16="http://schemas.microsoft.com/office/drawing/2014/main" id="{E7C9A79B-8DDE-4C29-B2B3-AFA8DC497C43}"/>
              </a:ext>
            </a:extLst>
          </p:cNvPr>
          <p:cNvSpPr/>
          <p:nvPr/>
        </p:nvSpPr>
        <p:spPr>
          <a:xfrm>
            <a:off x="-281289" y="1552432"/>
            <a:ext cx="61853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th-TH" altLang="ko-KR" sz="6000" b="1" dirty="0">
                <a:solidFill>
                  <a:srgbClr val="002060"/>
                </a:solidFill>
                <a:latin typeface="+mj-ea"/>
                <a:ea typeface="+mj-ea"/>
              </a:rPr>
              <a:t>บริเวณที่ก่อสร้าง</a:t>
            </a:r>
            <a:r>
              <a:rPr lang="en-US" altLang="ko-KR" sz="6000" b="1" dirty="0">
                <a:solidFill>
                  <a:srgbClr val="002060"/>
                </a:solidFill>
                <a:latin typeface="+mj-ea"/>
                <a:ea typeface="+mj-ea"/>
              </a:rPr>
              <a:t>!</a:t>
            </a:r>
            <a:endParaRPr lang="th-TH" altLang="ko-KR" sz="60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 fontAlgn="base"/>
            <a:r>
              <a:rPr lang="th-TH" altLang="ko-KR" sz="6000" b="1" dirty="0">
                <a:solidFill>
                  <a:srgbClr val="002060"/>
                </a:solidFill>
                <a:latin typeface="+mj-ea"/>
                <a:ea typeface="+mj-ea"/>
              </a:rPr>
              <a:t>ความปลอดภัย</a:t>
            </a:r>
            <a:endParaRPr lang="en-US" altLang="ko-KR" sz="60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 fontAlgn="base"/>
            <a:r>
              <a:rPr lang="th-TH" altLang="ko-KR" sz="6000" b="1" dirty="0">
                <a:solidFill>
                  <a:srgbClr val="002060"/>
                </a:solidFill>
                <a:latin typeface="+mj-ea"/>
                <a:ea typeface="+mj-ea"/>
              </a:rPr>
              <a:t>จากอัคคีภัย</a:t>
            </a:r>
            <a:endParaRPr lang="en-US" altLang="ko-KR" sz="60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E88E51-4CEA-4EA0-9070-AD83CBB65F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65" y="1073791"/>
            <a:ext cx="3226250" cy="3449958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6242858" y="5703957"/>
            <a:ext cx="3535960" cy="1168156"/>
            <a:chOff x="6300089" y="5611499"/>
            <a:chExt cx="3374540" cy="1192107"/>
          </a:xfrm>
        </p:grpSpPr>
        <p:pic>
          <p:nvPicPr>
            <p:cNvPr id="22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직사각형 2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pic>
        <p:nvPicPr>
          <p:cNvPr id="25" name="그림 12">
            <a:extLst>
              <a:ext uri="{FF2B5EF4-FFF2-40B4-BE49-F238E27FC236}">
                <a16:creationId xmlns:a16="http://schemas.microsoft.com/office/drawing/2014/main" id="{D97F3E66-8C24-4F2C-9F4F-8865A21E6A1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26180" y="5873965"/>
            <a:ext cx="1621281" cy="815495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EBA576DF-9938-4D95-A555-FE88F25246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522" y="5900983"/>
            <a:ext cx="2153014" cy="8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1337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1D16B-A412-4DEF-83F5-3831245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0"/>
            <a:ext cx="9897192" cy="6875463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1257617" y="1746777"/>
            <a:ext cx="4806315" cy="1569720"/>
            <a:chOff x="1250315" y="1675936"/>
            <a:chExt cx="4806315" cy="156972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D85C55C-D0D5-47BA-BF9D-5F17663E3DAE}"/>
                </a:ext>
              </a:extLst>
            </p:cNvPr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600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DF0E655C-7B35-444F-832A-E70B3633E7E1}"/>
                  </a:ext>
                </a:extLst>
              </p:cNvPr>
              <p:cNvCxnSpPr/>
              <p:nvPr/>
            </p:nvCxnSpPr>
            <p:spPr>
              <a:xfrm>
                <a:off x="1250315" y="220345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4C435CB2-E86F-4E3C-B2CD-A135A972DF4C}"/>
                  </a:ext>
                </a:extLst>
              </p:cNvPr>
              <p:cNvCxnSpPr/>
              <p:nvPr/>
            </p:nvCxnSpPr>
            <p:spPr>
              <a:xfrm>
                <a:off x="4128135" y="220345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1203582" y="3862975"/>
            <a:ext cx="4860350" cy="1569720"/>
            <a:chOff x="1250315" y="5463277"/>
            <a:chExt cx="4860350" cy="156972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0D350FF-5EAE-4088-A6B1-604B9947B138}"/>
                </a:ext>
              </a:extLst>
            </p:cNvPr>
            <p:cNvSpPr/>
            <p:nvPr/>
          </p:nvSpPr>
          <p:spPr>
            <a:xfrm flipV="1">
              <a:off x="3115370" y="5463277"/>
              <a:ext cx="1066800" cy="15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600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250315" y="6564626"/>
              <a:ext cx="4860350" cy="0"/>
              <a:chOff x="1250315" y="6564626"/>
              <a:chExt cx="4860350" cy="0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250315" y="6564626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4182170" y="6564626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0D174C74-6003-4B20-8728-6EF29D919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16" y="1367595"/>
            <a:ext cx="4380582" cy="43586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6737FD-6F9E-413D-B5DD-FC317E7A49B6}"/>
              </a:ext>
            </a:extLst>
          </p:cNvPr>
          <p:cNvSpPr/>
          <p:nvPr/>
        </p:nvSpPr>
        <p:spPr>
          <a:xfrm>
            <a:off x="696118" y="2657258"/>
            <a:ext cx="5811838" cy="2035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b="1" dirty="0">
                <a:solidFill>
                  <a:schemeClr val="accent1"/>
                </a:solidFill>
                <a:latin typeface="+mj-ea"/>
                <a:ea typeface="+mj-ea"/>
              </a:rPr>
              <a:t>ให้ความสนใจเป็นพิเศษเมื่อดำเนินการเชื่อม / เจียร / ตัดในสภาพแวดล้อมที่เสี่ยงต่อการเกิดเหตุไฟไหม้</a:t>
            </a:r>
            <a:endParaRPr lang="en-US" altLang="ko-KR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ปฏิบัติตามกฎระเบียบด้านความปลอดภัยที่สถานที่ก่อสร้างอย่างเคร่งครัด</a:t>
            </a:r>
          </a:p>
          <a:p>
            <a:pPr algn="ctr"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เพื่อให้แน่ใจว่าชีวิตของคุณและคนรอบข้างปลอดภัย</a:t>
            </a:r>
            <a:endParaRPr lang="ko-KR" altLang="en-US" sz="1400" b="1" dirty="0">
              <a:latin typeface="+mj-ea"/>
              <a:ea typeface="+mj-ea"/>
            </a:endParaRPr>
          </a:p>
          <a:p>
            <a:pPr algn="ctr" fontAlgn="base">
              <a:lnSpc>
                <a:spcPct val="150000"/>
              </a:lnSpc>
            </a:pPr>
            <a:endParaRPr lang="ko-KR" altLang="en-US" sz="1400" b="1" dirty="0">
              <a:latin typeface="+mj-ea"/>
              <a:ea typeface="+mj-ea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6209607" y="5703957"/>
            <a:ext cx="3569211" cy="1168156"/>
            <a:chOff x="6300089" y="5611499"/>
            <a:chExt cx="3374540" cy="1192107"/>
          </a:xfrm>
        </p:grpSpPr>
        <p:pic>
          <p:nvPicPr>
            <p:cNvPr id="28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직사각형 31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6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189008" y="156928"/>
            <a:ext cx="8366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3600" b="1">
                <a:solidFill>
                  <a:schemeClr val="accent1">
                    <a:lumMod val="50000"/>
                  </a:schemeClr>
                </a:solidFill>
                <a:latin typeface="+mj-ea"/>
              </a:rPr>
              <a:t>จุดหลักสํา</a:t>
            </a:r>
            <a:r>
              <a:rPr lang="th-TH" altLang="ko-KR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คัญ</a:t>
            </a:r>
            <a:r>
              <a:rPr lang="th-TH" altLang="ko-KR" sz="3600" b="1">
                <a:solidFill>
                  <a:schemeClr val="accent1">
                    <a:lumMod val="50000"/>
                  </a:schemeClr>
                </a:solidFill>
                <a:latin typeface="+mj-ea"/>
              </a:rPr>
              <a:t>ในการรักษาความปลอดภัยของไฟไหม้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7473455C-0BAA-4A90-8F3A-6CA369C203B8}"/>
              </a:ext>
            </a:extLst>
          </p:cNvPr>
          <p:cNvSpPr/>
          <p:nvPr/>
        </p:nvSpPr>
        <p:spPr>
          <a:xfrm>
            <a:off x="419092" y="294227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0" name="직사각형 28">
            <a:extLst>
              <a:ext uri="{FF2B5EF4-FFF2-40B4-BE49-F238E27FC236}">
                <a16:creationId xmlns:a16="http://schemas.microsoft.com/office/drawing/2014/main" id="{E30D03C2-28F9-4ED0-9A24-F114AED5F150}"/>
              </a:ext>
            </a:extLst>
          </p:cNvPr>
          <p:cNvSpPr/>
          <p:nvPr/>
        </p:nvSpPr>
        <p:spPr>
          <a:xfrm>
            <a:off x="-2257375" y="281557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1499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1D16B-A412-4DEF-83F5-3831245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" y="-1"/>
            <a:ext cx="9897192" cy="6875463"/>
          </a:xfrm>
          <a:prstGeom prst="rect">
            <a:avLst/>
          </a:prstGeom>
        </p:spPr>
      </p:pic>
      <p:sp>
        <p:nvSpPr>
          <p:cNvPr id="5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7140C56-0610-4913-9115-9272DF94CF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46"/>
          <a:stretch/>
        </p:blipFill>
        <p:spPr>
          <a:xfrm>
            <a:off x="980296" y="2719977"/>
            <a:ext cx="7697585" cy="21191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F0AE22C9-88A0-465E-833C-892EFECA36EF}"/>
              </a:ext>
            </a:extLst>
          </p:cNvPr>
          <p:cNvSpPr/>
          <p:nvPr/>
        </p:nvSpPr>
        <p:spPr>
          <a:xfrm>
            <a:off x="2247628" y="223409"/>
            <a:ext cx="6572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th-TH" altLang="ko-KR" sz="3600" b="1" dirty="0">
                <a:solidFill>
                  <a:srgbClr val="002060"/>
                </a:solidFill>
                <a:latin typeface="+mj-ea"/>
                <a:ea typeface="+mj-ea"/>
              </a:rPr>
              <a:t>บริเวณที่ก่อสร้าง!ความปลอดภัยจากอัคคีภัย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A71ACA2-1899-4315-B1BB-BF7CB79C5585}"/>
              </a:ext>
            </a:extLst>
          </p:cNvPr>
          <p:cNvSpPr/>
          <p:nvPr/>
        </p:nvSpPr>
        <p:spPr>
          <a:xfrm>
            <a:off x="1893191" y="4577516"/>
            <a:ext cx="6036578" cy="3725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dirty="0"/>
              <a:t>สังคมปลอดภัย ประชาชนมีความสุข ต้องมีการเรียนรู้การป้องกันอัคคีภัย </a:t>
            </a:r>
            <a:endParaRPr lang="ko-KR" altLang="en-US" sz="2400" dirty="0"/>
          </a:p>
        </p:txBody>
      </p:sp>
      <p:pic>
        <p:nvPicPr>
          <p:cNvPr id="12" name="그림 11" descr="그리기, 방이(가) 표시된 사진&#10;&#10;자동 생성된 설명">
            <a:extLst>
              <a:ext uri="{FF2B5EF4-FFF2-40B4-BE49-F238E27FC236}">
                <a16:creationId xmlns:a16="http://schemas.microsoft.com/office/drawing/2014/main" id="{ED9E8C40-171B-41C0-9F03-04D062430BA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1" y="185489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9656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9EE7A-F9DB-4458-B796-9112102F9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" y="-1"/>
            <a:ext cx="9897192" cy="687546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5729BE2-BFDE-44B7-AA46-D60A2B7A5420}"/>
              </a:ext>
            </a:extLst>
          </p:cNvPr>
          <p:cNvSpPr/>
          <p:nvPr/>
        </p:nvSpPr>
        <p:spPr>
          <a:xfrm>
            <a:off x="1063402" y="2725187"/>
            <a:ext cx="8798571" cy="218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1. </a:t>
            </a:r>
            <a:r>
              <a:rPr lang="th-TH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ทำไมพื้นที่ก่อสร้างจึงเสี่ยงต่อการถูกไฟไหม้</a:t>
            </a:r>
            <a:r>
              <a:rPr lang="en-US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p</a:t>
            </a:r>
          </a:p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2. </a:t>
            </a:r>
            <a:r>
              <a:rPr lang="th-TH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ข้อควรระวังด้านความปลอดภัยเมื่อทำการเชื่อมโลหะ</a:t>
            </a:r>
            <a:r>
              <a:rPr lang="en-US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6p</a:t>
            </a:r>
            <a:endParaRPr lang="ko-KR" altLang="en-US" sz="2400" b="1" spc="-150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3. </a:t>
            </a:r>
            <a:r>
              <a:rPr lang="th-TH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วิธีการใช้เครื่องดับเพลิงในกรณีไฟไหม้</a:t>
            </a:r>
            <a:r>
              <a:rPr lang="en-US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8p</a:t>
            </a:r>
          </a:p>
        </p:txBody>
      </p:sp>
      <p:sp>
        <p:nvSpPr>
          <p:cNvPr id="14" name="직사각형 7">
            <a:extLst>
              <a:ext uri="{FF2B5EF4-FFF2-40B4-BE49-F238E27FC236}">
                <a16:creationId xmlns:a16="http://schemas.microsoft.com/office/drawing/2014/main" id="{38FABAF0-FC26-4738-A180-0A1ED925DEA6}"/>
              </a:ext>
            </a:extLst>
          </p:cNvPr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2"/>
              </a:spcAft>
              <a:defRPr lang="ko-KR" altLang="en-US"/>
            </a:pPr>
            <a:r>
              <a:rPr lang="en-US" altLang="ko-K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C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ontents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Stencil" panose="040409050D0802020404" pitchFamily="82" charset="0"/>
              <a:ea typeface="나눔스퀘어 Bold"/>
            </a:endParaRP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E3D5616A-11CB-44F8-8928-3E26AE24851D}"/>
              </a:ext>
            </a:extLst>
          </p:cNvPr>
          <p:cNvSpPr/>
          <p:nvPr/>
        </p:nvSpPr>
        <p:spPr>
          <a:xfrm>
            <a:off x="1947845" y="1653997"/>
            <a:ext cx="71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th-TH" altLang="ko-KR" sz="3600" b="1" dirty="0">
                <a:latin typeface="+mj-ea"/>
              </a:rPr>
              <a:t>บริเวณที่ก่อสร้าง!ความปลอดภัยจากอัคคีภัย</a:t>
            </a:r>
          </a:p>
        </p:txBody>
      </p:sp>
      <p:cxnSp>
        <p:nvCxnSpPr>
          <p:cNvPr id="17" name="직선 연결선 8">
            <a:extLst>
              <a:ext uri="{FF2B5EF4-FFF2-40B4-BE49-F238E27FC236}">
                <a16:creationId xmlns:a16="http://schemas.microsoft.com/office/drawing/2014/main" id="{36121AC1-B5F0-421D-A0D8-FA5E045CE765}"/>
              </a:ext>
            </a:extLst>
          </p:cNvPr>
          <p:cNvCxnSpPr/>
          <p:nvPr/>
        </p:nvCxnSpPr>
        <p:spPr>
          <a:xfrm>
            <a:off x="2397115" y="1425639"/>
            <a:ext cx="0" cy="769441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</p:cxnSp>
      <p:sp>
        <p:nvSpPr>
          <p:cNvPr id="9" name="직사각형 5">
            <a:extLst>
              <a:ext uri="{FF2B5EF4-FFF2-40B4-BE49-F238E27FC236}">
                <a16:creationId xmlns:a16="http://schemas.microsoft.com/office/drawing/2014/main" id="{53A46B42-827D-4D88-A5B8-22E56369BC71}"/>
              </a:ext>
            </a:extLst>
          </p:cNvPr>
          <p:cNvSpPr/>
          <p:nvPr/>
        </p:nvSpPr>
        <p:spPr>
          <a:xfrm>
            <a:off x="1936188" y="1290076"/>
            <a:ext cx="2048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en-US" altLang="ko-KR" sz="24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[</a:t>
            </a:r>
            <a:r>
              <a:rPr lang="en-US" altLang="ko-KR" sz="28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th-TH" altLang="ko-KR" sz="2800" b="1" spc="-140" dirty="0">
                <a:solidFill>
                  <a:schemeClr val="accent1"/>
                </a:solidFill>
                <a:latin typeface="+mj-ea"/>
                <a:ea typeface="+mj-ea"/>
              </a:rPr>
              <a:t>ตอน</a:t>
            </a:r>
            <a:r>
              <a:rPr lang="en-US" altLang="ko-KR" sz="2800" b="1" spc="-14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.5</a:t>
            </a:r>
            <a:r>
              <a:rPr lang="ko-KR" altLang="en-US" sz="20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spc="-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84D7A7B-8641-4E52-BB25-C761D3B1B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81" y="4158136"/>
            <a:ext cx="2828820" cy="2566565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-1" y="5703957"/>
            <a:ext cx="3507971" cy="1168156"/>
            <a:chOff x="6300089" y="5611499"/>
            <a:chExt cx="3374540" cy="1192107"/>
          </a:xfrm>
        </p:grpSpPr>
        <p:pic>
          <p:nvPicPr>
            <p:cNvPr id="24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직사각형 27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02D760A6-7D4F-488D-BC9B-B5B35E8681AE}"/>
              </a:ext>
            </a:extLst>
          </p:cNvPr>
          <p:cNvSpPr/>
          <p:nvPr/>
        </p:nvSpPr>
        <p:spPr>
          <a:xfrm>
            <a:off x="7992533" y="135467"/>
            <a:ext cx="1845734" cy="845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E36708B5-61B4-4C4D-835F-AE6041F486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47793" y="173918"/>
            <a:ext cx="1402348" cy="70537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6E8F44B-2CF8-4C76-8950-AF6BC4BB18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90" y="205263"/>
            <a:ext cx="1862277" cy="7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7772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144ED6-26DC-4C10-8AA2-27D7AD68D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19" name="슬라이드 번호 개체 틀 2">
            <a:extLst>
              <a:ext uri="{FF2B5EF4-FFF2-40B4-BE49-F238E27FC236}">
                <a16:creationId xmlns:a16="http://schemas.microsoft.com/office/drawing/2014/main" id="{80ED903C-4535-4CA2-A6D4-11D1FACA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2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34506" y="195909"/>
            <a:ext cx="9563915" cy="646331"/>
            <a:chOff x="334506" y="195909"/>
            <a:chExt cx="9563915" cy="646331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16D5562E-EBCD-45E8-A2AB-A2D221E8F3B7}"/>
                </a:ext>
              </a:extLst>
            </p:cNvPr>
            <p:cNvSpPr/>
            <p:nvPr/>
          </p:nvSpPr>
          <p:spPr>
            <a:xfrm>
              <a:off x="334506" y="226172"/>
              <a:ext cx="450761" cy="492009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600" b="1" dirty="0">
                  <a:latin typeface="+mj-ea"/>
                  <a:ea typeface="+mj-ea"/>
                </a:rPr>
                <a:t>1</a:t>
              </a:r>
              <a:endParaRPr lang="ko-KR" altLang="en-US" sz="2600" b="1" dirty="0">
                <a:latin typeface="+mj-ea"/>
                <a:ea typeface="+mj-ea"/>
              </a:endParaRPr>
            </a:p>
          </p:txBody>
        </p:sp>
        <p:sp>
          <p:nvSpPr>
            <p:cNvPr id="17" name="직사각형 8">
              <a:extLst>
                <a:ext uri="{FF2B5EF4-FFF2-40B4-BE49-F238E27FC236}">
                  <a16:creationId xmlns:a16="http://schemas.microsoft.com/office/drawing/2014/main" id="{3D212B94-E23F-4527-B203-CF15383B9355}"/>
                </a:ext>
              </a:extLst>
            </p:cNvPr>
            <p:cNvSpPr/>
            <p:nvPr/>
          </p:nvSpPr>
          <p:spPr>
            <a:xfrm>
              <a:off x="942804" y="195909"/>
              <a:ext cx="89556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2"/>
                </a:spcAft>
                <a:defRPr lang="ko-KR" altLang="en-US"/>
              </a:pPr>
              <a:r>
                <a:rPr lang="th-TH" altLang="ko-KR" sz="3600" b="1" dirty="0">
                  <a:solidFill>
                    <a:srgbClr val="00206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ทำไมพื้นที่ก่อสร้างจึงเสี่ยงต่อการถูกไฟไหม้</a:t>
              </a:r>
              <a:endParaRPr lang="en-US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93" y="1792239"/>
            <a:ext cx="6461085" cy="415071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410370" y="1898551"/>
            <a:ext cx="1479338" cy="3075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1500" dirty="0">
                <a:solidFill>
                  <a:schemeClr val="tx1"/>
                </a:solidFill>
              </a:rPr>
              <a:t>สาเหตุไฟไหม้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34993" y="2416910"/>
            <a:ext cx="1065216" cy="3075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1675370" y="2854487"/>
            <a:ext cx="706582" cy="3075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634993" y="3334440"/>
            <a:ext cx="706582" cy="3075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675370" y="3801347"/>
            <a:ext cx="706582" cy="3075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691403" y="4295092"/>
            <a:ext cx="901336" cy="3075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1634993" y="4775045"/>
            <a:ext cx="706582" cy="3075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1625493" y="5270811"/>
            <a:ext cx="908462" cy="3075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1625493" y="5710444"/>
            <a:ext cx="706582" cy="23251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4167146" y="1792239"/>
            <a:ext cx="706582" cy="4317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6104877" y="1735903"/>
            <a:ext cx="1167331" cy="46331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675370" y="2350900"/>
            <a:ext cx="27692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1500" dirty="0"/>
              <a:t>สถานที่ก่อสร้างใหม่ทั้งหมด</a:t>
            </a:r>
            <a:endParaRPr lang="ko-KR" altLang="en-US" sz="1500" dirty="0"/>
          </a:p>
        </p:txBody>
      </p:sp>
      <p:sp>
        <p:nvSpPr>
          <p:cNvPr id="6" name="직사각형 5"/>
          <p:cNvSpPr/>
          <p:nvPr/>
        </p:nvSpPr>
        <p:spPr>
          <a:xfrm>
            <a:off x="1675370" y="2809173"/>
            <a:ext cx="185339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1500" dirty="0"/>
              <a:t>การเชื่อมการตัดการขัด</a:t>
            </a:r>
            <a:endParaRPr lang="ko-KR" altLang="en-US" sz="1500" dirty="0"/>
          </a:p>
        </p:txBody>
      </p:sp>
      <p:sp>
        <p:nvSpPr>
          <p:cNvPr id="8" name="직사각형 7"/>
          <p:cNvSpPr/>
          <p:nvPr/>
        </p:nvSpPr>
        <p:spPr>
          <a:xfrm>
            <a:off x="1675370" y="3282612"/>
            <a:ext cx="4908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1500" dirty="0"/>
              <a:t>บุหรี่</a:t>
            </a:r>
            <a:endParaRPr lang="ko-KR" altLang="en-US" sz="1500" dirty="0"/>
          </a:p>
        </p:txBody>
      </p:sp>
      <p:sp>
        <p:nvSpPr>
          <p:cNvPr id="9" name="직사각형 8"/>
          <p:cNvSpPr/>
          <p:nvPr/>
        </p:nvSpPr>
        <p:spPr>
          <a:xfrm>
            <a:off x="1675370" y="3777595"/>
            <a:ext cx="12602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 err="1"/>
              <a:t>ปัจจัยทางไฟฟ้า</a:t>
            </a:r>
            <a:endParaRPr lang="ko-KR" altLang="en-US" sz="1500" dirty="0"/>
          </a:p>
        </p:txBody>
      </p:sp>
      <p:sp>
        <p:nvSpPr>
          <p:cNvPr id="10" name="직사각형 9"/>
          <p:cNvSpPr/>
          <p:nvPr/>
        </p:nvSpPr>
        <p:spPr>
          <a:xfrm>
            <a:off x="1699121" y="4755549"/>
            <a:ext cx="11993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 err="1"/>
              <a:t>อื่น</a:t>
            </a:r>
            <a:r>
              <a:rPr lang="ko-KR" altLang="en-US" sz="1500" dirty="0"/>
              <a:t> </a:t>
            </a:r>
            <a:r>
              <a:rPr lang="ko-KR" altLang="en-US" sz="1500" dirty="0" err="1"/>
              <a:t>ๆ</a:t>
            </a:r>
            <a:r>
              <a:rPr lang="ko-KR" altLang="en-US" sz="1500" dirty="0"/>
              <a:t> (</a:t>
            </a:r>
            <a:r>
              <a:rPr lang="ko-KR" altLang="en-US" sz="1500" dirty="0" err="1"/>
              <a:t>ไม่ตั้งใจ</a:t>
            </a:r>
            <a:r>
              <a:rPr lang="ko-KR" altLang="en-US" sz="1500" dirty="0"/>
              <a:t>)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699121" y="5223878"/>
            <a:ext cx="8066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 err="1"/>
              <a:t>วัตถุไวไฟ</a:t>
            </a:r>
            <a:endParaRPr lang="ko-KR" altLang="en-US" sz="1500" dirty="0"/>
          </a:p>
        </p:txBody>
      </p:sp>
      <p:sp>
        <p:nvSpPr>
          <p:cNvPr id="12" name="직사각형 11"/>
          <p:cNvSpPr/>
          <p:nvPr/>
        </p:nvSpPr>
        <p:spPr>
          <a:xfrm>
            <a:off x="1669439" y="5648818"/>
            <a:ext cx="7633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 err="1"/>
              <a:t>ไม่ทราบ</a:t>
            </a:r>
            <a:endParaRPr lang="ko-KR" altLang="en-US" sz="1500" dirty="0"/>
          </a:p>
        </p:txBody>
      </p:sp>
      <p:sp>
        <p:nvSpPr>
          <p:cNvPr id="14" name="직사각형 13"/>
          <p:cNvSpPr/>
          <p:nvPr/>
        </p:nvSpPr>
        <p:spPr>
          <a:xfrm>
            <a:off x="1669439" y="4266572"/>
            <a:ext cx="14029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1500" dirty="0"/>
              <a:t>จุด</a:t>
            </a:r>
            <a:r>
              <a:rPr lang="ko-KR" altLang="en-US" sz="1500" dirty="0"/>
              <a:t>ดอกไม้ไฟและละเลย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4174461" y="1721059"/>
            <a:ext cx="9557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 err="1"/>
              <a:t>จำนวนครั้ง</a:t>
            </a:r>
            <a:endParaRPr lang="ko-KR" altLang="en-US" sz="1500" dirty="0"/>
          </a:p>
        </p:txBody>
      </p:sp>
      <p:sp>
        <p:nvSpPr>
          <p:cNvPr id="36" name="직사각형 35"/>
          <p:cNvSpPr/>
          <p:nvPr/>
        </p:nvSpPr>
        <p:spPr>
          <a:xfrm>
            <a:off x="4159442" y="2041685"/>
            <a:ext cx="951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/>
              <a:t>(</a:t>
            </a:r>
            <a:r>
              <a:rPr lang="ko-KR" altLang="en-US" sz="1000" dirty="0" err="1"/>
              <a:t>จำนวน</a:t>
            </a:r>
            <a:r>
              <a:rPr lang="ko-KR" altLang="en-US" sz="1000" dirty="0"/>
              <a:t>)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6114506" y="1735903"/>
            <a:ext cx="98777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 err="1"/>
              <a:t>ปัจจัยติดไฟ</a:t>
            </a:r>
            <a:endParaRPr lang="en-US" altLang="ko-KR" sz="1500" dirty="0"/>
          </a:p>
          <a:p>
            <a:r>
              <a:rPr lang="en-US" altLang="ko-KR" sz="1000" dirty="0"/>
              <a:t>(%)</a:t>
            </a:r>
            <a:endParaRPr lang="ko-KR" altLang="en-US" sz="1000" dirty="0"/>
          </a:p>
        </p:txBody>
      </p:sp>
      <p:grpSp>
        <p:nvGrpSpPr>
          <p:cNvPr id="38" name="그룹 37"/>
          <p:cNvGrpSpPr/>
          <p:nvPr/>
        </p:nvGrpSpPr>
        <p:grpSpPr>
          <a:xfrm>
            <a:off x="6192982" y="5703957"/>
            <a:ext cx="3585836" cy="1168156"/>
            <a:chOff x="6300089" y="5611499"/>
            <a:chExt cx="3374540" cy="1192107"/>
          </a:xfrm>
        </p:grpSpPr>
        <p:pic>
          <p:nvPicPr>
            <p:cNvPr id="39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직사각형 42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7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8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22EFE399-9D2E-4A17-A901-BCAFFCDA2EB5}"/>
              </a:ext>
            </a:extLst>
          </p:cNvPr>
          <p:cNvSpPr/>
          <p:nvPr/>
        </p:nvSpPr>
        <p:spPr>
          <a:xfrm>
            <a:off x="2192409" y="1199067"/>
            <a:ext cx="4938190" cy="39021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b="1" dirty="0">
                <a:latin typeface="+mj-ea"/>
                <a:ea typeface="+mj-ea"/>
              </a:rPr>
              <a:t>สาเหตุของไฟไหม้ที่สถานที่ก่อสร้าง (โซล, ,14 ~ ’17)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0533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86618B9-751B-4542-A962-D84E0CD9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BFD0BA1-18AB-45A7-98EF-489CCA617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74" y="1645337"/>
            <a:ext cx="4360131" cy="3996734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1003148" y="1291227"/>
            <a:ext cx="5200121" cy="1568450"/>
            <a:chOff x="1250315" y="1896146"/>
            <a:chExt cx="4806315" cy="1568450"/>
          </a:xfrm>
        </p:grpSpPr>
        <p:sp>
          <p:nvSpPr>
            <p:cNvPr id="8" name="직사각형 7"/>
            <p:cNvSpPr>
              <a:spLocks/>
            </p:cNvSpPr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418080"/>
              <a:ext cx="4806315" cy="0"/>
              <a:chOff x="1250315" y="2418080"/>
              <a:chExt cx="4806315" cy="0"/>
            </a:xfrm>
          </p:grpSpPr>
          <p:cxnSp>
            <p:nvCxnSpPr>
              <p:cNvPr id="10" name="직선 연결선 9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1073020" y="4003857"/>
            <a:ext cx="5109666" cy="1569660"/>
            <a:chOff x="1250315" y="4483984"/>
            <a:chExt cx="4659777" cy="1408591"/>
          </a:xfrm>
        </p:grpSpPr>
        <p:sp>
          <p:nvSpPr>
            <p:cNvPr id="13" name="직사각형 12"/>
            <p:cNvSpPr>
              <a:spLocks/>
            </p:cNvSpPr>
            <p:nvPr/>
          </p:nvSpPr>
          <p:spPr>
            <a:xfrm flipV="1">
              <a:off x="3025777" y="4483984"/>
              <a:ext cx="1067435" cy="1408591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250315" y="5468619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3981597" y="546862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30" name="슬라이드 번호 개체 틀 2">
            <a:extLst>
              <a:ext uri="{FF2B5EF4-FFF2-40B4-BE49-F238E27FC236}">
                <a16:creationId xmlns:a16="http://schemas.microsoft.com/office/drawing/2014/main" id="{F7FE0971-A764-4551-9BAA-1554EEA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C06089-E4AB-47A6-92F5-3E5F1035E829}"/>
              </a:ext>
            </a:extLst>
          </p:cNvPr>
          <p:cNvSpPr/>
          <p:nvPr/>
        </p:nvSpPr>
        <p:spPr>
          <a:xfrm>
            <a:off x="1114107" y="2114500"/>
            <a:ext cx="4949825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sz="1600" b="1" dirty="0">
                <a:solidFill>
                  <a:schemeClr val="accent1"/>
                </a:solidFill>
                <a:latin typeface="+mj-ea"/>
              </a:rPr>
              <a:t>อุบัติเหตุไฟไหม้และการระเบิดในพื้นที่ก่อสร้างกำลังเกิดขึ้นอย่างต่อเนื่อง</a:t>
            </a:r>
            <a:r>
              <a:rPr lang="en-US" altLang="ko-KR" sz="1600" b="1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</a:p>
          <a:p>
            <a:pPr algn="ctr" fontAlgn="base" latinLnBrk="1">
              <a:lnSpc>
                <a:spcPct val="150000"/>
              </a:lnSpc>
            </a:pPr>
            <a:r>
              <a:rPr lang="th-TH" altLang="ko-KR" sz="1600" b="1" dirty="0">
                <a:latin typeface="+mj-ea"/>
                <a:ea typeface="+mj-ea"/>
              </a:rPr>
              <a:t>โดยเฉพาะอย่างยิ่งสำหรับแรงงานต่างชาติที่พูดภาษาไม่คล่อง</a:t>
            </a:r>
          </a:p>
          <a:p>
            <a:pPr algn="ctr" fontAlgn="base" latinLnBrk="1">
              <a:lnSpc>
                <a:spcPct val="150000"/>
              </a:lnSpc>
            </a:pPr>
            <a:r>
              <a:rPr lang="th-TH" altLang="ko-KR" sz="1600" b="1" dirty="0">
                <a:latin typeface="+mj-ea"/>
                <a:ea typeface="+mj-ea"/>
              </a:rPr>
              <a:t>จะทำให้เสียชีวิตได้ง่ายในกรณีเกิดอัคคีภัย</a:t>
            </a:r>
          </a:p>
          <a:p>
            <a:pPr algn="ctr" fontAlgn="base" latinLnBrk="1">
              <a:lnSpc>
                <a:spcPct val="150000"/>
              </a:lnSpc>
            </a:pPr>
            <a:endParaRPr lang="th-TH" altLang="ko-KR" sz="1600" b="1" dirty="0">
              <a:latin typeface="+mj-ea"/>
              <a:ea typeface="+mj-ea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th-TH" altLang="ko-KR" sz="1600" b="1" dirty="0">
                <a:latin typeface="+mj-ea"/>
                <a:ea typeface="+mj-ea"/>
              </a:rPr>
              <a:t>ไฟ 40% เกิดขึ้นเมื่อคนงานทำการเชื่อมโลหะ, การเจียรหรือตัดงาน</a:t>
            </a:r>
            <a:endParaRPr lang="en-US" altLang="ko-KR" sz="1600" b="1" dirty="0">
              <a:latin typeface="+mj-ea"/>
              <a:ea typeface="+mj-ea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6203956" y="5703957"/>
            <a:ext cx="3574862" cy="1168156"/>
            <a:chOff x="6300089" y="5611499"/>
            <a:chExt cx="3374540" cy="1192107"/>
          </a:xfrm>
        </p:grpSpPr>
        <p:pic>
          <p:nvPicPr>
            <p:cNvPr id="25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직사각형 35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0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43" name="Rectangle 11">
            <a:extLst>
              <a:ext uri="{FF2B5EF4-FFF2-40B4-BE49-F238E27FC236}">
                <a16:creationId xmlns:a16="http://schemas.microsoft.com/office/drawing/2014/main" id="{01844971-EA41-42EF-B112-6A3678CE8A2B}"/>
              </a:ext>
            </a:extLst>
          </p:cNvPr>
          <p:cNvSpPr/>
          <p:nvPr/>
        </p:nvSpPr>
        <p:spPr>
          <a:xfrm>
            <a:off x="334506" y="226172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4" name="직사각형 8">
            <a:extLst>
              <a:ext uri="{FF2B5EF4-FFF2-40B4-BE49-F238E27FC236}">
                <a16:creationId xmlns:a16="http://schemas.microsoft.com/office/drawing/2014/main" id="{C038BB50-976D-4A27-82E5-56FBBE7A95A7}"/>
              </a:ext>
            </a:extLst>
          </p:cNvPr>
          <p:cNvSpPr/>
          <p:nvPr/>
        </p:nvSpPr>
        <p:spPr>
          <a:xfrm>
            <a:off x="942804" y="195909"/>
            <a:ext cx="8955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ทำไมพื้นที่ก่อสร้างจึงเสี่ยงต่อการถูกไฟไหม้</a:t>
            </a:r>
            <a:endParaRPr lang="en-US" altLang="ko-KR" sz="36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55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86618B9-751B-4542-A962-D84E0CD9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30" name="슬라이드 번호 개체 틀 2">
            <a:extLst>
              <a:ext uri="{FF2B5EF4-FFF2-40B4-BE49-F238E27FC236}">
                <a16:creationId xmlns:a16="http://schemas.microsoft.com/office/drawing/2014/main" id="{F7FE0971-A764-4551-9BAA-1554EEA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4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9B3D6-D02F-4854-86A2-137EAD19F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5" y="1547352"/>
            <a:ext cx="2849346" cy="2252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6275FF-A788-4BA5-926D-89B2E4DC8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5" y="3884259"/>
            <a:ext cx="2849346" cy="2195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1C15B01-6950-44FA-8F1E-79456D4E11A2}"/>
              </a:ext>
            </a:extLst>
          </p:cNvPr>
          <p:cNvSpPr/>
          <p:nvPr/>
        </p:nvSpPr>
        <p:spPr>
          <a:xfrm>
            <a:off x="3748286" y="1865548"/>
            <a:ext cx="319991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th-TH" altLang="ko-KR" sz="1600" b="1" kern="0" dirty="0">
                <a:solidFill>
                  <a:srgbClr val="000000"/>
                </a:solidFill>
                <a:latin typeface="+mj-ea"/>
                <a:ea typeface="+mj-ea"/>
              </a:rPr>
              <a:t>เมื่อวันที่ 27 มีนาคม 2562 ที่สถานที่ก่อสร้างของห้างสรรพสินค้าในยงอิน </a:t>
            </a:r>
          </a:p>
          <a:p>
            <a:pPr algn="just" fontAlgn="base" latinLnBrk="1">
              <a:lnSpc>
                <a:spcPct val="150000"/>
              </a:lnSpc>
            </a:pPr>
            <a:r>
              <a:rPr lang="th-TH" altLang="ko-KR" sz="1600" b="1" kern="0" dirty="0">
                <a:solidFill>
                  <a:srgbClr val="000000"/>
                </a:solidFill>
                <a:latin typeface="+mj-ea"/>
                <a:ea typeface="+mj-ea"/>
              </a:rPr>
              <a:t>ไฟที่เกิดจากการปฏิบัติการเชื่อมโลหะ</a:t>
            </a:r>
          </a:p>
          <a:p>
            <a:pPr algn="just" fontAlgn="base" latinLnBrk="1">
              <a:lnSpc>
                <a:spcPct val="150000"/>
              </a:lnSpc>
            </a:pPr>
            <a:r>
              <a:rPr lang="th-TH" altLang="ko-KR" sz="1600" b="1" kern="0" dirty="0">
                <a:solidFill>
                  <a:srgbClr val="000000"/>
                </a:solidFill>
                <a:latin typeface="+mj-ea"/>
                <a:ea typeface="+mj-ea"/>
              </a:rPr>
              <a:t>ได้รับบาดเจ็บ 13 คน</a:t>
            </a:r>
            <a:endParaRPr lang="en-US" altLang="ko-KR" sz="1600" b="1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72036" y="4096585"/>
            <a:ext cx="330362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th-TH" altLang="ko-KR" sz="1600" b="1" kern="0" dirty="0">
                <a:solidFill>
                  <a:srgbClr val="000000"/>
                </a:solidFill>
                <a:latin typeface="+mj-ea"/>
              </a:rPr>
              <a:t>มีนาคม 2018 บูปิยองกูอินชอน</a:t>
            </a:r>
          </a:p>
          <a:p>
            <a:pPr algn="just" fontAlgn="base" latinLnBrk="1">
              <a:lnSpc>
                <a:spcPct val="150000"/>
              </a:lnSpc>
            </a:pPr>
            <a:r>
              <a:rPr lang="th-TH" altLang="ko-KR" sz="1600" b="1" kern="0" dirty="0">
                <a:solidFill>
                  <a:srgbClr val="000000"/>
                </a:solidFill>
                <a:latin typeface="+mj-ea"/>
              </a:rPr>
              <a:t>สถานที่ก่อสร้างที่อยู่อาศัยที่ซับซ้อน</a:t>
            </a:r>
          </a:p>
          <a:p>
            <a:pPr algn="just" fontAlgn="base" latinLnBrk="1">
              <a:lnSpc>
                <a:spcPct val="150000"/>
              </a:lnSpc>
            </a:pPr>
            <a:r>
              <a:rPr lang="th-TH" altLang="ko-KR" sz="1600" b="1" kern="0" dirty="0">
                <a:solidFill>
                  <a:srgbClr val="000000"/>
                </a:solidFill>
                <a:latin typeface="+mj-ea"/>
              </a:rPr>
              <a:t>ประกายไฟจากการเชื่อมโลหะทำให้เกิดไฟไหม้</a:t>
            </a:r>
          </a:p>
          <a:p>
            <a:pPr algn="just" fontAlgn="base" latinLnBrk="1">
              <a:lnSpc>
                <a:spcPct val="150000"/>
              </a:lnSpc>
            </a:pPr>
            <a:r>
              <a:rPr lang="th-TH" altLang="ko-KR" sz="1600" b="1" kern="0" dirty="0">
                <a:solidFill>
                  <a:srgbClr val="000000"/>
                </a:solidFill>
                <a:latin typeface="+mj-ea"/>
              </a:rPr>
              <a:t>2 คนเสียชีวิตและบาดเจ็บ 5 คน</a:t>
            </a:r>
            <a:endParaRPr lang="ko-KR" altLang="en-US" sz="1600" b="1" kern="0" dirty="0">
              <a:solidFill>
                <a:srgbClr val="000000"/>
              </a:solidFill>
              <a:latin typeface="+mj-ea"/>
            </a:endParaRPr>
          </a:p>
        </p:txBody>
      </p:sp>
      <p:sp>
        <p:nvSpPr>
          <p:cNvPr id="3" name="줄무늬가 있는 오른쪽 화살표 2"/>
          <p:cNvSpPr/>
          <p:nvPr/>
        </p:nvSpPr>
        <p:spPr>
          <a:xfrm>
            <a:off x="6727448" y="3325601"/>
            <a:ext cx="625630" cy="666046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7097719" y="5936350"/>
            <a:ext cx="2669292" cy="877713"/>
            <a:chOff x="6300089" y="5611499"/>
            <a:chExt cx="3374540" cy="1192107"/>
          </a:xfrm>
        </p:grpSpPr>
        <p:pic>
          <p:nvPicPr>
            <p:cNvPr id="21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직사각형 34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9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1" name="Rectangle 45">
            <a:extLst>
              <a:ext uri="{FF2B5EF4-FFF2-40B4-BE49-F238E27FC236}">
                <a16:creationId xmlns:a16="http://schemas.microsoft.com/office/drawing/2014/main" id="{6F6A2797-E2C0-49B7-BDFF-55F3E3267093}"/>
              </a:ext>
            </a:extLst>
          </p:cNvPr>
          <p:cNvSpPr/>
          <p:nvPr/>
        </p:nvSpPr>
        <p:spPr>
          <a:xfrm>
            <a:off x="727969" y="1305018"/>
            <a:ext cx="6202688" cy="5118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5137221-B9A4-4C03-911A-906A9BDDC148}"/>
              </a:ext>
            </a:extLst>
          </p:cNvPr>
          <p:cNvSpPr/>
          <p:nvPr/>
        </p:nvSpPr>
        <p:spPr>
          <a:xfrm>
            <a:off x="7412588" y="2947558"/>
            <a:ext cx="2297165" cy="15388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ไฟจากการเชื่อมโลหะทำให้เกิดความเสียหายอย่างรุนแรงต่อผู้คนและทรัพย์สิน</a:t>
            </a:r>
            <a:endParaRPr lang="ko-KR" altLang="en-US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C34E7942-54FF-401A-A9F7-B3009D38D90C}"/>
              </a:ext>
            </a:extLst>
          </p:cNvPr>
          <p:cNvSpPr/>
          <p:nvPr/>
        </p:nvSpPr>
        <p:spPr>
          <a:xfrm>
            <a:off x="334506" y="226172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7" name="직사각형 8">
            <a:extLst>
              <a:ext uri="{FF2B5EF4-FFF2-40B4-BE49-F238E27FC236}">
                <a16:creationId xmlns:a16="http://schemas.microsoft.com/office/drawing/2014/main" id="{E46F4D64-0AD3-425F-BFBD-E83BF006A652}"/>
              </a:ext>
            </a:extLst>
          </p:cNvPr>
          <p:cNvSpPr/>
          <p:nvPr/>
        </p:nvSpPr>
        <p:spPr>
          <a:xfrm>
            <a:off x="942804" y="195909"/>
            <a:ext cx="8955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ทำไมพื้นที่ก่อสร้างจึงเสี่ยงต่อการถูกไฟไหม้</a:t>
            </a:r>
            <a:endParaRPr lang="en-US" altLang="ko-KR" sz="36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510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86618B9-751B-4542-A962-D84E0CD9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30" name="슬라이드 번호 개체 틀 2">
            <a:extLst>
              <a:ext uri="{FF2B5EF4-FFF2-40B4-BE49-F238E27FC236}">
                <a16:creationId xmlns:a16="http://schemas.microsoft.com/office/drawing/2014/main" id="{F7FE0971-A764-4551-9BAA-1554EEA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8AF08E-6394-4699-828B-2E39215A0C54}"/>
              </a:ext>
            </a:extLst>
          </p:cNvPr>
          <p:cNvSpPr/>
          <p:nvPr/>
        </p:nvSpPr>
        <p:spPr>
          <a:xfrm>
            <a:off x="4063357" y="1632837"/>
            <a:ext cx="5083036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sz="2800" b="1" dirty="0">
                <a:latin typeface="+mj-ea"/>
                <a:ea typeface="+mj-ea"/>
              </a:rPr>
              <a:t>เนื่องจากมักจะมีวัตถุไวไฟและวัตถุระเบิดได้อยู่ในสถานที่ก่อสร้าง</a:t>
            </a:r>
            <a:endParaRPr lang="en-US" altLang="ko-KR" sz="2800" b="1" dirty="0">
              <a:latin typeface="+mj-ea"/>
              <a:ea typeface="+mj-ea"/>
            </a:endParaRPr>
          </a:p>
        </p:txBody>
      </p:sp>
      <p:sp>
        <p:nvSpPr>
          <p:cNvPr id="3" name="줄무늬가 있는 오른쪽 화살표 2"/>
          <p:cNvSpPr/>
          <p:nvPr/>
        </p:nvSpPr>
        <p:spPr>
          <a:xfrm rot="5400000">
            <a:off x="6257674" y="3138075"/>
            <a:ext cx="771896" cy="7407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6273228" y="5703957"/>
            <a:ext cx="3505590" cy="1168156"/>
            <a:chOff x="6300089" y="5611499"/>
            <a:chExt cx="3374540" cy="1192107"/>
          </a:xfrm>
        </p:grpSpPr>
        <p:pic>
          <p:nvPicPr>
            <p:cNvPr id="20" name="Google Shape;99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00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1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2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직사각형 33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8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2" name="Rectangle 43">
            <a:extLst>
              <a:ext uri="{FF2B5EF4-FFF2-40B4-BE49-F238E27FC236}">
                <a16:creationId xmlns:a16="http://schemas.microsoft.com/office/drawing/2014/main" id="{E227D590-C04A-41EB-92E7-6B1A37E2C728}"/>
              </a:ext>
            </a:extLst>
          </p:cNvPr>
          <p:cNvSpPr/>
          <p:nvPr/>
        </p:nvSpPr>
        <p:spPr>
          <a:xfrm>
            <a:off x="1789885" y="1453053"/>
            <a:ext cx="7863838" cy="4331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A6903-EADF-4AA5-97B4-88A7EBD75F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96" y="1640726"/>
            <a:ext cx="2537655" cy="1839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B59198-32B4-44A6-8A08-2AB955705C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97" y="3674437"/>
            <a:ext cx="2537654" cy="190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865E97-7ABC-434E-9B00-E3D568B04FBA}"/>
              </a:ext>
            </a:extLst>
          </p:cNvPr>
          <p:cNvSpPr/>
          <p:nvPr/>
        </p:nvSpPr>
        <p:spPr>
          <a:xfrm>
            <a:off x="3962400" y="4174067"/>
            <a:ext cx="5083036" cy="13311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b="1" dirty="0">
                <a:solidFill>
                  <a:schemeClr val="bg1"/>
                </a:solidFill>
                <a:latin typeface="+mj-ea"/>
              </a:rPr>
              <a:t>ควรมีความพยายามในการป้องกันไฟไหม้และการระเบิด</a:t>
            </a:r>
          </a:p>
          <a:p>
            <a:pPr algn="ctr" fontAlgn="base" latinLnBrk="1">
              <a:lnSpc>
                <a:spcPct val="150000"/>
              </a:lnSpc>
            </a:pPr>
            <a:r>
              <a:rPr lang="th-TH" altLang="ko-KR" b="1" dirty="0">
                <a:solidFill>
                  <a:schemeClr val="bg1"/>
                </a:solidFill>
                <a:latin typeface="+mj-ea"/>
              </a:rPr>
              <a:t>เช่นการใช้วัสดุที่ไม่ติดไฟสำหรับสถานที่ก่อสร้างหรือการฉีดพ่นน้ำรอบ ๆ สถานที่ก่อสร้างอย่างต่อเนื่อง</a:t>
            </a:r>
            <a:endParaRPr lang="ko-KR" altLang="en-US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6D19F780-4F53-451B-BAE0-08DCE664070D}"/>
              </a:ext>
            </a:extLst>
          </p:cNvPr>
          <p:cNvSpPr/>
          <p:nvPr/>
        </p:nvSpPr>
        <p:spPr>
          <a:xfrm>
            <a:off x="334506" y="226172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7" name="직사각형 8">
            <a:extLst>
              <a:ext uri="{FF2B5EF4-FFF2-40B4-BE49-F238E27FC236}">
                <a16:creationId xmlns:a16="http://schemas.microsoft.com/office/drawing/2014/main" id="{57BAA741-AC01-425B-B540-2DC764CB3D29}"/>
              </a:ext>
            </a:extLst>
          </p:cNvPr>
          <p:cNvSpPr/>
          <p:nvPr/>
        </p:nvSpPr>
        <p:spPr>
          <a:xfrm>
            <a:off x="942804" y="195909"/>
            <a:ext cx="8955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ทำไมพื้นที่ก่อสร้างจึงเสี่ยงต่อการถูกไฟไหม้</a:t>
            </a:r>
            <a:endParaRPr lang="en-US" altLang="ko-KR" sz="36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73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0"/>
            <a:ext cx="9897192" cy="6875463"/>
          </a:xfrm>
          <a:prstGeom prst="rect">
            <a:avLst/>
          </a:prstGeom>
        </p:spPr>
      </p:pic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6273ABA1-B634-4326-A0EF-16049AB6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6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E438B-10E6-4F88-886D-E311F0C05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46" y="1749837"/>
            <a:ext cx="3004582" cy="1990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EEF19A-99EE-4B26-AB75-0DB8B1764BF2}"/>
              </a:ext>
            </a:extLst>
          </p:cNvPr>
          <p:cNvSpPr/>
          <p:nvPr/>
        </p:nvSpPr>
        <p:spPr>
          <a:xfrm>
            <a:off x="4971190" y="2170627"/>
            <a:ext cx="5020926" cy="454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th-TH" altLang="ko-KR" b="1" kern="0" dirty="0">
                <a:solidFill>
                  <a:srgbClr val="000000"/>
                </a:solidFill>
                <a:latin typeface="+mj-ea"/>
                <a:ea typeface="+mj-ea"/>
              </a:rPr>
              <a:t>ติดตั้งอุปกรณ์ดับเพลิงภายใน 5 เมตรจากพื้นที่เชื่อม</a:t>
            </a:r>
            <a:endParaRPr lang="ko-KR" altLang="en-US" b="1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003514-6E2D-4FC3-83FF-6335D1A88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75" y="3836603"/>
            <a:ext cx="3004582" cy="2126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829817-BC0F-4449-B1CD-946DE0AAA799}"/>
              </a:ext>
            </a:extLst>
          </p:cNvPr>
          <p:cNvSpPr/>
          <p:nvPr/>
        </p:nvSpPr>
        <p:spPr>
          <a:xfrm>
            <a:off x="4328763" y="4322586"/>
            <a:ext cx="4949825" cy="8697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b="1" kern="0" dirty="0">
                <a:solidFill>
                  <a:srgbClr val="000000"/>
                </a:solidFill>
                <a:latin typeface="+mj-ea"/>
                <a:ea typeface="+mj-ea"/>
              </a:rPr>
              <a:t>อย่าทิ้งวัสดุไวไฟภายในระยะ 10 เมตรของพื้นที่เชื่อม</a:t>
            </a:r>
            <a:endParaRPr lang="ko-KR" altLang="en-US" b="1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226233" y="5703957"/>
            <a:ext cx="3552585" cy="1168156"/>
            <a:chOff x="6300089" y="5611499"/>
            <a:chExt cx="3374540" cy="1192107"/>
          </a:xfrm>
        </p:grpSpPr>
        <p:pic>
          <p:nvPicPr>
            <p:cNvPr id="21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직사각형 2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1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4" name="다이아몬드 27">
            <a:extLst>
              <a:ext uri="{FF2B5EF4-FFF2-40B4-BE49-F238E27FC236}">
                <a16:creationId xmlns:a16="http://schemas.microsoft.com/office/drawing/2014/main" id="{31FE62F7-7628-4C16-9D32-C4A6499C0469}"/>
              </a:ext>
            </a:extLst>
          </p:cNvPr>
          <p:cNvSpPr/>
          <p:nvPr/>
        </p:nvSpPr>
        <p:spPr>
          <a:xfrm>
            <a:off x="4685367" y="2359519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다이아몬드 27">
            <a:extLst>
              <a:ext uri="{FF2B5EF4-FFF2-40B4-BE49-F238E27FC236}">
                <a16:creationId xmlns:a16="http://schemas.microsoft.com/office/drawing/2014/main" id="{B3B2A6A5-80DB-4C96-B520-2202AD2DE0B9}"/>
              </a:ext>
            </a:extLst>
          </p:cNvPr>
          <p:cNvSpPr/>
          <p:nvPr/>
        </p:nvSpPr>
        <p:spPr>
          <a:xfrm>
            <a:off x="4685367" y="450250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0F7B23EA-1A9A-4F85-B81C-6EE3767BE7CD}"/>
              </a:ext>
            </a:extLst>
          </p:cNvPr>
          <p:cNvSpPr/>
          <p:nvPr/>
        </p:nvSpPr>
        <p:spPr>
          <a:xfrm>
            <a:off x="387007" y="234650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2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7" name="직사각형 8">
            <a:extLst>
              <a:ext uri="{FF2B5EF4-FFF2-40B4-BE49-F238E27FC236}">
                <a16:creationId xmlns:a16="http://schemas.microsoft.com/office/drawing/2014/main" id="{845528DB-03C5-46F2-80FB-2AC6679610BF}"/>
              </a:ext>
            </a:extLst>
          </p:cNvPr>
          <p:cNvSpPr/>
          <p:nvPr/>
        </p:nvSpPr>
        <p:spPr>
          <a:xfrm>
            <a:off x="990069" y="210555"/>
            <a:ext cx="8156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ข้อควรระวังด้านความปลอดภัยเมื่อทำการเชื่อมโลหะ</a:t>
            </a:r>
            <a:endParaRPr lang="en-US" altLang="ko-KR" sz="36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60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-15776"/>
            <a:ext cx="9897192" cy="6875463"/>
          </a:xfrm>
          <a:prstGeom prst="rect">
            <a:avLst/>
          </a:prstGeom>
        </p:spPr>
      </p:pic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6273ABA1-B634-4326-A0EF-16049AB6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EF19A-99EE-4B26-AB75-0DB8B1764BF2}"/>
              </a:ext>
            </a:extLst>
          </p:cNvPr>
          <p:cNvSpPr/>
          <p:nvPr/>
        </p:nvSpPr>
        <p:spPr>
          <a:xfrm>
            <a:off x="4636421" y="2003293"/>
            <a:ext cx="379783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2400" b="1" dirty="0">
                <a:latin typeface="+mj-ea"/>
                <a:ea typeface="+mj-ea"/>
              </a:rPr>
              <a:t>สวมใส่อุปกรณ์ป้องกันส่วนบุคคลในงาน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829817-BC0F-4449-B1CD-946DE0AAA799}"/>
              </a:ext>
            </a:extLst>
          </p:cNvPr>
          <p:cNvSpPr/>
          <p:nvPr/>
        </p:nvSpPr>
        <p:spPr>
          <a:xfrm>
            <a:off x="4532861" y="4133555"/>
            <a:ext cx="439387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sz="2400" b="1" dirty="0">
                <a:latin typeface="+mj-ea"/>
                <a:ea typeface="+mj-ea"/>
              </a:rPr>
              <a:t>ตรวจสอบพื้นที่ก่อสร้างหลังจากงานเชื่อมทุก 30 นาที</a:t>
            </a:r>
            <a:endParaRPr lang="ko-KR" altLang="en-US" sz="2400" b="1" dirty="0">
              <a:latin typeface="+mj-ea"/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C41F7-373C-43B2-BBD8-1523C50DA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42" y="1619495"/>
            <a:ext cx="3004582" cy="196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D4D801-C18E-4AA3-BC9F-502AA9EA0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" y="3892876"/>
            <a:ext cx="2999913" cy="196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그룹 15"/>
          <p:cNvGrpSpPr/>
          <p:nvPr/>
        </p:nvGrpSpPr>
        <p:grpSpPr>
          <a:xfrm>
            <a:off x="6259484" y="5703957"/>
            <a:ext cx="3519334" cy="1168156"/>
            <a:chOff x="6300089" y="5611499"/>
            <a:chExt cx="3374540" cy="1192107"/>
          </a:xfrm>
        </p:grpSpPr>
        <p:pic>
          <p:nvPicPr>
            <p:cNvPr id="21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직사각형 2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1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6" name="다이아몬드 27">
            <a:extLst>
              <a:ext uri="{FF2B5EF4-FFF2-40B4-BE49-F238E27FC236}">
                <a16:creationId xmlns:a16="http://schemas.microsoft.com/office/drawing/2014/main" id="{04E26A79-75C3-4590-AEAC-0410CAFA2D08}"/>
              </a:ext>
            </a:extLst>
          </p:cNvPr>
          <p:cNvSpPr/>
          <p:nvPr/>
        </p:nvSpPr>
        <p:spPr>
          <a:xfrm>
            <a:off x="4436182" y="228793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다이아몬드 27">
            <a:extLst>
              <a:ext uri="{FF2B5EF4-FFF2-40B4-BE49-F238E27FC236}">
                <a16:creationId xmlns:a16="http://schemas.microsoft.com/office/drawing/2014/main" id="{C0AF1C27-BC34-4759-8A03-56B4C3FE03AB}"/>
              </a:ext>
            </a:extLst>
          </p:cNvPr>
          <p:cNvSpPr/>
          <p:nvPr/>
        </p:nvSpPr>
        <p:spPr>
          <a:xfrm>
            <a:off x="4436181" y="439320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59601F2B-CBBE-4CED-BBEE-C39AD09C3724}"/>
              </a:ext>
            </a:extLst>
          </p:cNvPr>
          <p:cNvSpPr/>
          <p:nvPr/>
        </p:nvSpPr>
        <p:spPr>
          <a:xfrm>
            <a:off x="387007" y="234650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2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9" name="직사각형 8">
            <a:extLst>
              <a:ext uri="{FF2B5EF4-FFF2-40B4-BE49-F238E27FC236}">
                <a16:creationId xmlns:a16="http://schemas.microsoft.com/office/drawing/2014/main" id="{4F417B02-B348-4784-B3EE-3A2B5E793B3E}"/>
              </a:ext>
            </a:extLst>
          </p:cNvPr>
          <p:cNvSpPr/>
          <p:nvPr/>
        </p:nvSpPr>
        <p:spPr>
          <a:xfrm>
            <a:off x="990069" y="210555"/>
            <a:ext cx="8156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ข้อควรระวังด้านความปลอดภัยเมื่อทำการเชื่อมโลหะ</a:t>
            </a:r>
            <a:endParaRPr lang="en-US" altLang="ko-KR" sz="36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14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6273ABA1-B634-4326-A0EF-16049AB6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D95344-1B17-47AE-A8D7-8DFEF3745B8F}"/>
              </a:ext>
            </a:extLst>
          </p:cNvPr>
          <p:cNvSpPr/>
          <p:nvPr/>
        </p:nvSpPr>
        <p:spPr>
          <a:xfrm>
            <a:off x="366820" y="245106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3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3" name="직사각형 8">
            <a:extLst>
              <a:ext uri="{FF2B5EF4-FFF2-40B4-BE49-F238E27FC236}">
                <a16:creationId xmlns:a16="http://schemas.microsoft.com/office/drawing/2014/main" id="{B5B7B879-8E8B-4BA9-97E6-AE2692718CD2}"/>
              </a:ext>
            </a:extLst>
          </p:cNvPr>
          <p:cNvSpPr/>
          <p:nvPr/>
        </p:nvSpPr>
        <p:spPr>
          <a:xfrm>
            <a:off x="990069" y="168996"/>
            <a:ext cx="8329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วิธีการใช้เครื่องดับเพลิงในกรณีไฟไหม้</a:t>
            </a:r>
            <a:endParaRPr lang="en-US" altLang="ko-KR" sz="3600" b="1" dirty="0">
              <a:solidFill>
                <a:schemeClr val="accent1">
                  <a:lumMod val="50000"/>
                </a:schemeClr>
              </a:solidFill>
              <a:latin typeface="맑은 고딕"/>
              <a:cs typeface="맑은 고딕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3823CF-2097-48A2-B359-F5AF2FD93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1" y="1876735"/>
            <a:ext cx="5338860" cy="3586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직사각형 2"/>
          <p:cNvSpPr/>
          <p:nvPr/>
        </p:nvSpPr>
        <p:spPr>
          <a:xfrm>
            <a:off x="728133" y="2137467"/>
            <a:ext cx="2056351" cy="307777"/>
          </a:xfrm>
          <a:prstGeom prst="rect">
            <a:avLst/>
          </a:prstGeom>
          <a:solidFill>
            <a:srgbClr val="55585D"/>
          </a:solidFill>
          <a:ln>
            <a:solidFill>
              <a:srgbClr val="555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28133" y="2141527"/>
            <a:ext cx="49498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</a:rPr>
              <a:t>องค์ประกอบของเครื่องดับเพลิงชนิดผง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27705" y="2724169"/>
            <a:ext cx="465512" cy="216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773719" y="3453794"/>
            <a:ext cx="465512" cy="216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2197331" y="3050771"/>
            <a:ext cx="465512" cy="216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2197331" y="3998994"/>
            <a:ext cx="465512" cy="216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882498" y="4723804"/>
            <a:ext cx="465512" cy="216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88965" y="2700200"/>
            <a:ext cx="518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err="1"/>
              <a:t>เข็มกลัด</a:t>
            </a:r>
            <a:endParaRPr lang="ko-KR" altLang="en-US" sz="1200" dirty="0"/>
          </a:p>
        </p:txBody>
      </p:sp>
      <p:sp>
        <p:nvSpPr>
          <p:cNvPr id="10" name="직사각형 9"/>
          <p:cNvSpPr/>
          <p:nvPr/>
        </p:nvSpPr>
        <p:spPr>
          <a:xfrm>
            <a:off x="2197331" y="3059771"/>
            <a:ext cx="4587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dirty="0" err="1"/>
              <a:t>ด้ามจับ</a:t>
            </a:r>
            <a:endParaRPr lang="ko-KR" altLang="en-US" sz="800" dirty="0"/>
          </a:p>
        </p:txBody>
      </p:sp>
      <p:sp>
        <p:nvSpPr>
          <p:cNvPr id="11" name="직사각형 10"/>
          <p:cNvSpPr/>
          <p:nvPr/>
        </p:nvSpPr>
        <p:spPr>
          <a:xfrm>
            <a:off x="756906" y="3446462"/>
            <a:ext cx="4491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 err="1"/>
              <a:t>จมูกวัว</a:t>
            </a:r>
            <a:endParaRPr lang="ko-KR" altLang="en-US" sz="1100" dirty="0"/>
          </a:p>
        </p:txBody>
      </p:sp>
      <p:sp>
        <p:nvSpPr>
          <p:cNvPr id="15" name="직사각형 14"/>
          <p:cNvSpPr/>
          <p:nvPr/>
        </p:nvSpPr>
        <p:spPr>
          <a:xfrm>
            <a:off x="2106761" y="3964076"/>
            <a:ext cx="6463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 err="1"/>
              <a:t>สารดับเพลิง</a:t>
            </a:r>
            <a:endParaRPr lang="ko-KR" altLang="en-US" sz="1100" dirty="0"/>
          </a:p>
        </p:txBody>
      </p:sp>
      <p:sp>
        <p:nvSpPr>
          <p:cNvPr id="16" name="직사각형 15"/>
          <p:cNvSpPr/>
          <p:nvPr/>
        </p:nvSpPr>
        <p:spPr>
          <a:xfrm>
            <a:off x="877129" y="4716887"/>
            <a:ext cx="4491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 err="1"/>
              <a:t>จมูกวัว</a:t>
            </a:r>
            <a:endParaRPr lang="ko-KR" altLang="en-US" sz="1100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3644085" y="2113820"/>
            <a:ext cx="1314917" cy="279183"/>
          </a:xfrm>
          <a:prstGeom prst="roundRect">
            <a:avLst/>
          </a:prstGeom>
          <a:solidFill>
            <a:srgbClr val="B5B8B8"/>
          </a:solidFill>
          <a:ln>
            <a:solidFill>
              <a:srgbClr val="B5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638622" y="2110827"/>
            <a:ext cx="1309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</a:rPr>
              <a:t>วิธีการใช้เครื่องดับเพลิง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 flipV="1">
            <a:off x="3091534" y="3419169"/>
            <a:ext cx="1120627" cy="2922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4557331" y="3495307"/>
            <a:ext cx="1120627" cy="125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3091534" y="4767214"/>
            <a:ext cx="1234933" cy="3297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4549666" y="4816749"/>
            <a:ext cx="1128292" cy="1515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3044451" y="3427825"/>
            <a:ext cx="10294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dirty="0" err="1"/>
              <a:t>วิธีการใช้เครื่องดับเพลิง</a:t>
            </a:r>
            <a:endParaRPr lang="ko-KR" altLang="en-US" sz="1050" dirty="0"/>
          </a:p>
        </p:txBody>
      </p:sp>
      <p:sp>
        <p:nvSpPr>
          <p:cNvPr id="35" name="직사각형 34"/>
          <p:cNvSpPr/>
          <p:nvPr/>
        </p:nvSpPr>
        <p:spPr>
          <a:xfrm>
            <a:off x="4522833" y="3366063"/>
            <a:ext cx="4949825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050" dirty="0" err="1"/>
              <a:t>ถอดหัวฉีดและ</a:t>
            </a:r>
            <a:endParaRPr lang="ko-KR" altLang="en-US" sz="1050" dirty="0"/>
          </a:p>
          <a:p>
            <a:r>
              <a:rPr lang="ko-KR" altLang="en-US" sz="1050" dirty="0" err="1"/>
              <a:t>ยืนตรงไปที่กองไฟ</a:t>
            </a:r>
            <a:endParaRPr lang="ko-KR" altLang="en-US" sz="1050" dirty="0"/>
          </a:p>
        </p:txBody>
      </p:sp>
      <p:sp>
        <p:nvSpPr>
          <p:cNvPr id="36" name="직사각형 35"/>
          <p:cNvSpPr/>
          <p:nvPr/>
        </p:nvSpPr>
        <p:spPr>
          <a:xfrm>
            <a:off x="3035984" y="4746607"/>
            <a:ext cx="4949825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050" dirty="0" err="1"/>
              <a:t>จับหัวฉีดไปทางไฟและกดที่จับ</a:t>
            </a:r>
            <a:endParaRPr lang="ko-KR" altLang="en-US" sz="1050" dirty="0"/>
          </a:p>
          <a:p>
            <a:r>
              <a:rPr lang="ko-KR" altLang="en-US" sz="1050" dirty="0" err="1"/>
              <a:t>ขึ้นและลงด้วยแรง</a:t>
            </a:r>
            <a:endParaRPr lang="ko-KR" altLang="en-US" sz="1050" dirty="0"/>
          </a:p>
        </p:txBody>
      </p:sp>
      <p:sp>
        <p:nvSpPr>
          <p:cNvPr id="37" name="직사각형 36"/>
          <p:cNvSpPr/>
          <p:nvPr/>
        </p:nvSpPr>
        <p:spPr>
          <a:xfrm>
            <a:off x="4526530" y="4744519"/>
            <a:ext cx="7697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 err="1"/>
              <a:t>สเปรย์ลมให้ทั่ว</a:t>
            </a:r>
            <a:endParaRPr lang="ko-KR" altLang="en-US" sz="1100" dirty="0"/>
          </a:p>
        </p:txBody>
      </p:sp>
      <p:grpSp>
        <p:nvGrpSpPr>
          <p:cNvPr id="38" name="그룹 37"/>
          <p:cNvGrpSpPr/>
          <p:nvPr/>
        </p:nvGrpSpPr>
        <p:grpSpPr>
          <a:xfrm>
            <a:off x="6251171" y="5703957"/>
            <a:ext cx="3527647" cy="1168156"/>
            <a:chOff x="6300089" y="5611499"/>
            <a:chExt cx="3374540" cy="1192107"/>
          </a:xfrm>
        </p:grpSpPr>
        <p:pic>
          <p:nvPicPr>
            <p:cNvPr id="39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직사각형 42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7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8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AE2D69A-A55A-45B1-A35A-1A321A3BC319}"/>
              </a:ext>
            </a:extLst>
          </p:cNvPr>
          <p:cNvSpPr/>
          <p:nvPr/>
        </p:nvSpPr>
        <p:spPr>
          <a:xfrm>
            <a:off x="6240577" y="2276985"/>
            <a:ext cx="3433199" cy="30091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 latinLnBrk="1">
              <a:lnSpc>
                <a:spcPct val="160000"/>
              </a:lnSpc>
            </a:pPr>
            <a:r>
              <a:rPr lang="en-US" altLang="ko-KR" b="1" kern="0" dirty="0">
                <a:solidFill>
                  <a:schemeClr val="bg1"/>
                </a:solidFill>
                <a:latin typeface="+mj-ea"/>
                <a:ea typeface="+mj-ea"/>
              </a:rPr>
              <a:t>  </a:t>
            </a:r>
            <a:r>
              <a:rPr lang="th-TH" altLang="ko-KR" b="1" kern="0" dirty="0">
                <a:solidFill>
                  <a:schemeClr val="bg1"/>
                </a:solidFill>
                <a:latin typeface="+mj-ea"/>
                <a:ea typeface="+mj-ea"/>
              </a:rPr>
              <a:t>1. นำเครื่องดับเพลิงไปยังบริเวณที่เกิดเพลิง</a:t>
            </a:r>
            <a:endParaRPr lang="en-US" altLang="ko-KR" b="1" kern="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b="1" kern="0" dirty="0">
                <a:solidFill>
                  <a:schemeClr val="bg1"/>
                </a:solidFill>
                <a:latin typeface="+mj-ea"/>
                <a:ea typeface="+mj-ea"/>
              </a:rPr>
              <a:t>    </a:t>
            </a:r>
            <a:r>
              <a:rPr lang="th-TH" altLang="ko-KR" b="1" kern="0" dirty="0">
                <a:solidFill>
                  <a:schemeClr val="bg1"/>
                </a:solidFill>
                <a:latin typeface="+mj-ea"/>
                <a:ea typeface="+mj-ea"/>
              </a:rPr>
              <a:t>ไหม้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b="1" kern="0" dirty="0">
                <a:solidFill>
                  <a:schemeClr val="bg1"/>
                </a:solidFill>
                <a:latin typeface="+mj-ea"/>
                <a:ea typeface="+mj-ea"/>
              </a:rPr>
              <a:t>  </a:t>
            </a:r>
            <a:r>
              <a:rPr lang="th-TH" altLang="ko-KR" b="1" kern="0" dirty="0">
                <a:solidFill>
                  <a:schemeClr val="bg1"/>
                </a:solidFill>
                <a:latin typeface="+mj-ea"/>
                <a:ea typeface="+mj-ea"/>
              </a:rPr>
              <a:t>2. ถอดสลักนิรภัย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b="1" kern="0" dirty="0">
                <a:solidFill>
                  <a:schemeClr val="bg1"/>
                </a:solidFill>
                <a:latin typeface="+mj-ea"/>
                <a:ea typeface="+mj-ea"/>
              </a:rPr>
              <a:t>  </a:t>
            </a:r>
            <a:r>
              <a:rPr lang="th-TH" altLang="ko-KR" b="1" kern="0" dirty="0">
                <a:solidFill>
                  <a:schemeClr val="bg1"/>
                </a:solidFill>
                <a:latin typeface="+mj-ea"/>
                <a:ea typeface="+mj-ea"/>
              </a:rPr>
              <a:t>3. ดึงลวดและถือไปในทิศทางที่เกิดไฟ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b="1" kern="0" dirty="0">
                <a:solidFill>
                  <a:schemeClr val="bg1"/>
                </a:solidFill>
                <a:latin typeface="+mj-ea"/>
                <a:ea typeface="+mj-ea"/>
              </a:rPr>
              <a:t>  </a:t>
            </a:r>
            <a:r>
              <a:rPr lang="th-TH" altLang="ko-KR" b="1" kern="0" dirty="0">
                <a:solidFill>
                  <a:schemeClr val="bg1"/>
                </a:solidFill>
                <a:latin typeface="+mj-ea"/>
                <a:ea typeface="+mj-ea"/>
              </a:rPr>
              <a:t>4. จับที่จับให้แน่น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b="1" kern="0" dirty="0">
                <a:solidFill>
                  <a:schemeClr val="bg1"/>
                </a:solidFill>
                <a:latin typeface="+mj-ea"/>
                <a:ea typeface="+mj-ea"/>
              </a:rPr>
              <a:t>  </a:t>
            </a:r>
            <a:r>
              <a:rPr lang="th-TH" altLang="ko-KR" b="1" kern="0" dirty="0">
                <a:solidFill>
                  <a:schemeClr val="bg1"/>
                </a:solidFill>
                <a:latin typeface="+mj-ea"/>
                <a:ea typeface="+mj-ea"/>
              </a:rPr>
              <a:t>5. สเปรย์อย่างสม่ำเสมอในกองไฟ</a:t>
            </a:r>
            <a:endParaRPr lang="ko-KR" altLang="en-US" b="1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0" name="다이아몬드 27">
            <a:extLst>
              <a:ext uri="{FF2B5EF4-FFF2-40B4-BE49-F238E27FC236}">
                <a16:creationId xmlns:a16="http://schemas.microsoft.com/office/drawing/2014/main" id="{915697D9-68A0-4298-A282-993B29F2C7C1}"/>
              </a:ext>
            </a:extLst>
          </p:cNvPr>
          <p:cNvSpPr/>
          <p:nvPr/>
        </p:nvSpPr>
        <p:spPr>
          <a:xfrm>
            <a:off x="6292715" y="2679763"/>
            <a:ext cx="157124" cy="15712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다이아몬드 27">
            <a:extLst>
              <a:ext uri="{FF2B5EF4-FFF2-40B4-BE49-F238E27FC236}">
                <a16:creationId xmlns:a16="http://schemas.microsoft.com/office/drawing/2014/main" id="{A4FDBA9F-1D4C-4849-8E6A-AE36A6A079B2}"/>
              </a:ext>
            </a:extLst>
          </p:cNvPr>
          <p:cNvSpPr/>
          <p:nvPr/>
        </p:nvSpPr>
        <p:spPr>
          <a:xfrm>
            <a:off x="6292715" y="3559364"/>
            <a:ext cx="157124" cy="15712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다이아몬드 27">
            <a:extLst>
              <a:ext uri="{FF2B5EF4-FFF2-40B4-BE49-F238E27FC236}">
                <a16:creationId xmlns:a16="http://schemas.microsoft.com/office/drawing/2014/main" id="{AF0019B8-0749-4784-B78A-12A280842D10}"/>
              </a:ext>
            </a:extLst>
          </p:cNvPr>
          <p:cNvSpPr/>
          <p:nvPr/>
        </p:nvSpPr>
        <p:spPr>
          <a:xfrm>
            <a:off x="6292715" y="3983586"/>
            <a:ext cx="157124" cy="15712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다이아몬드 27">
            <a:extLst>
              <a:ext uri="{FF2B5EF4-FFF2-40B4-BE49-F238E27FC236}">
                <a16:creationId xmlns:a16="http://schemas.microsoft.com/office/drawing/2014/main" id="{4CD1CBE4-2575-4557-99CB-AE54BB2DFB45}"/>
              </a:ext>
            </a:extLst>
          </p:cNvPr>
          <p:cNvSpPr/>
          <p:nvPr/>
        </p:nvSpPr>
        <p:spPr>
          <a:xfrm>
            <a:off x="6283171" y="4437343"/>
            <a:ext cx="157124" cy="15712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다이아몬드 27">
            <a:extLst>
              <a:ext uri="{FF2B5EF4-FFF2-40B4-BE49-F238E27FC236}">
                <a16:creationId xmlns:a16="http://schemas.microsoft.com/office/drawing/2014/main" id="{CD1B8E52-3C8E-4797-A8D2-547813386DDF}"/>
              </a:ext>
            </a:extLst>
          </p:cNvPr>
          <p:cNvSpPr/>
          <p:nvPr/>
        </p:nvSpPr>
        <p:spPr>
          <a:xfrm>
            <a:off x="6275359" y="4889714"/>
            <a:ext cx="157124" cy="15712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8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1943</TotalTime>
  <Words>665</Words>
  <Application>Microsoft Office PowerPoint</Application>
  <PresentationFormat>사용자 지정</PresentationFormat>
  <Paragraphs>135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Cordia New</vt:lpstr>
      <vt:lpstr>나눔스퀘어 Bold</vt:lpstr>
      <vt:lpstr>맑은 고딕</vt:lpstr>
      <vt:lpstr>Arial</vt:lpstr>
      <vt:lpstr>Calibri</vt:lpstr>
      <vt:lpstr>Calibri Light</vt:lpstr>
      <vt:lpstr>Stencil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동원 강</dc:creator>
  <cp:lastModifiedBy>park</cp:lastModifiedBy>
  <cp:revision>133</cp:revision>
  <dcterms:created xsi:type="dcterms:W3CDTF">2019-12-24T06:56:25Z</dcterms:created>
  <dcterms:modified xsi:type="dcterms:W3CDTF">2020-10-22T05:10:19Z</dcterms:modified>
</cp:coreProperties>
</file>