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899650" cy="6875463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Stardos Stencil" panose="020B0600000101010101" charset="0"/>
      <p:regular r:id="rId14"/>
      <p:bold r:id="rId15"/>
    </p:embeddedFont>
    <p:embeddedFont>
      <p:font typeface="Segoe UI Black" panose="020B0A02040204020203" pitchFamily="34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470" y="132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3992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firedata.go.k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www.nfds.go.k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jp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98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84597" y="1551673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76542" y="1475698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Episode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.6]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69" y="3430270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97" y="1967963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55737" y="2356110"/>
            <a:ext cx="9541698" cy="88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Risk of Oil Fires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3939A6D9-D43B-4E44-B9C7-B8C1B30960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9A8888-9B0C-40A9-A846-667D2E2C56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FCBAA5EB-1F66-43B6-A043-A90DA0C4B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212C5571-F24F-4BCF-A8F6-A60471B58951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636E11B-256E-4EB7-9E9D-61E85581FA0A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5D4CF79-F969-4D1B-A81E-7D19D870A286}"/>
              </a:ext>
            </a:extLst>
          </p:cNvPr>
          <p:cNvSpPr/>
          <p:nvPr/>
        </p:nvSpPr>
        <p:spPr>
          <a:xfrm>
            <a:off x="7992527" y="654571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05837A8-23F9-459B-B4D5-BC5B3092FD9A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1">
            <a:extLst>
              <a:ext uri="{FF2B5EF4-FFF2-40B4-BE49-F238E27FC236}">
                <a16:creationId xmlns:a16="http://schemas.microsoft.com/office/drawing/2014/main" id="{CDBA2CEC-8840-4A91-974A-BD546CC250E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12">
            <a:extLst>
              <a:ext uri="{FF2B5EF4-FFF2-40B4-BE49-F238E27FC236}">
                <a16:creationId xmlns:a16="http://schemas.microsoft.com/office/drawing/2014/main" id="{51A1F951-26E3-4DC8-BD10-35BC6A8330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0B5EBF6-A5D6-468F-AEAE-81D530B00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pic>
        <p:nvPicPr>
          <p:cNvPr id="11" name="그림 10" descr="그리기이(가) 표시된 사진&#10;&#10;자동 생성된 설명">
            <a:extLst>
              <a:ext uri="{FF2B5EF4-FFF2-40B4-BE49-F238E27FC236}">
                <a16:creationId xmlns:a16="http://schemas.microsoft.com/office/drawing/2014/main" id="{6B3993BA-3342-4C04-B759-97E2F2E801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2853106"/>
            <a:ext cx="8197307" cy="154408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A15288C-5566-4E02-AA2E-13016762790C}"/>
              </a:ext>
            </a:extLst>
          </p:cNvPr>
          <p:cNvSpPr/>
          <p:nvPr/>
        </p:nvSpPr>
        <p:spPr>
          <a:xfrm>
            <a:off x="1602232" y="4485117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pic>
        <p:nvPicPr>
          <p:cNvPr id="9" name="그림 8" descr="그리기, 방이(가) 표시된 사진&#10;&#10;자동 생성된 설명">
            <a:extLst>
              <a:ext uri="{FF2B5EF4-FFF2-40B4-BE49-F238E27FC236}">
                <a16:creationId xmlns:a16="http://schemas.microsoft.com/office/drawing/2014/main" id="{7D1F1C57-8792-40B6-8340-0AF56102D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59208B-BB1D-45EB-8393-1D6875A6C7F6}"/>
              </a:ext>
            </a:extLst>
          </p:cNvPr>
          <p:cNvSpPr txBox="1"/>
          <p:nvPr/>
        </p:nvSpPr>
        <p:spPr>
          <a:xfrm>
            <a:off x="1103710" y="240147"/>
            <a:ext cx="4950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Risk of Oil Fires</a:t>
            </a:r>
            <a:endParaRPr lang="en-US" altLang="ko-KR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98421" y="1723691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of Oil Fires</a:t>
            </a: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17261" y="134301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</a:t>
            </a:r>
            <a:r>
              <a:rPr lang="en-CA" altLang="ko-KR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sode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.6]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1322" y="419635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8B0A688-C674-4BE5-AC29-AE622F4ED9B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2F73FDF5-6601-4251-A1BD-0ED52F5EDD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5969198E-0D06-4E76-89AA-FC2CB79F0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AC33B88C-D79F-4268-8E00-CC024910EB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CDA6C58-362A-4843-9302-18A75AB170FC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D5BA683-D177-479E-A3D2-FAF327142E1C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64A63BD-ED6E-4F74-9E02-CB2790D71443}"/>
              </a:ext>
            </a:extLst>
          </p:cNvPr>
          <p:cNvSpPr/>
          <p:nvPr/>
        </p:nvSpPr>
        <p:spPr>
          <a:xfrm>
            <a:off x="1759842" y="649999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B287EA-4089-4FB1-BB32-929B46B0D729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050488" y="2800680"/>
            <a:ext cx="9832961" cy="22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  Statistics on Oil Fires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dirty="0"/>
          </a:p>
          <a:p>
            <a:pPr marR="0" lvl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  Risk of Petrol Heater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2400" dirty="0"/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Safety Rules for Oil Use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6p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781050" y="1121124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927378" y="4015751"/>
            <a:ext cx="4908838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3" name="Google Shape;153;p16"/>
          <p:cNvSpPr/>
          <p:nvPr/>
        </p:nvSpPr>
        <p:spPr>
          <a:xfrm>
            <a:off x="639492" y="1999624"/>
            <a:ext cx="538067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11am on October 7, 2019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US" altLang="ko-KR" sz="16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Goyang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petrol station in </a:t>
            </a:r>
            <a:r>
              <a:rPr lang="en-US" altLang="ko-KR" sz="16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Goyang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province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fuel tank exploded, causing a major fire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fire spread widely and caused anxiety in the public (property damage of 4.3 billion won, no casualties)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analyze the gasoline fire risk as well as the regulations on petrol safety.</a:t>
            </a:r>
            <a:endParaRPr lang="en-US"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5" name="Google Shape;155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8" name="Google Shape;15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2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400286" y="2217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781050" y="206131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Statistics on Oil Fires </a:t>
            </a:r>
            <a:endParaRPr lang="en-US"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58D1FA76-FC2B-4B7B-AD78-6450C6715C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0DA1F522-3D58-4E4D-9C6C-1BCFBD18B9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414D3957-0563-4B47-ABDC-57DC884AA7F3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95834FC-1161-4640-A97D-C8BEC0CBD3B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7F7ED8E-7394-44C5-BAE3-D65D03328753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7F9155F-24EE-42DC-B9B8-B8FF78D1FAE9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9CF08AD6-219A-4EB4-BAAE-AE77C14ECA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DE0F7C4A-3699-4398-8010-4AF556E328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9" name="Google Shape;169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endParaRPr dirty="0"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9941" y="1237809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2304769" y="5637653"/>
            <a:ext cx="78201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Fire Data System</a:t>
            </a:r>
            <a:r>
              <a:rPr 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www.firedata.go.kr</a:t>
            </a:r>
            <a:r>
              <a:rPr 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alt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on the Occurrence of Oil fires</a:t>
            </a:r>
            <a:endParaRPr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BBBA429-6585-49FC-8781-DABF59282797}"/>
              </a:ext>
            </a:extLst>
          </p:cNvPr>
          <p:cNvSpPr/>
          <p:nvPr/>
        </p:nvSpPr>
        <p:spPr>
          <a:xfrm>
            <a:off x="3388659" y="1237809"/>
            <a:ext cx="3030070" cy="34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A1CC272-FA23-410C-83C9-A6B5C6406A3A}"/>
              </a:ext>
            </a:extLst>
          </p:cNvPr>
          <p:cNvSpPr/>
          <p:nvPr/>
        </p:nvSpPr>
        <p:spPr>
          <a:xfrm>
            <a:off x="2618900" y="1194122"/>
            <a:ext cx="4661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Statistics on the Occurrence of Oil Fires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6" name="Google Shape;167;p17">
            <a:extLst>
              <a:ext uri="{FF2B5EF4-FFF2-40B4-BE49-F238E27FC236}">
                <a16:creationId xmlns:a16="http://schemas.microsoft.com/office/drawing/2014/main" id="{B2F68201-5466-4B9E-A138-C7D19D6FEA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2756" b="22811"/>
          <a:stretch/>
        </p:blipFill>
        <p:spPr>
          <a:xfrm>
            <a:off x="2458" y="5002307"/>
            <a:ext cx="9897192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656F141-529E-4951-9593-C52CF514F7F8}"/>
              </a:ext>
            </a:extLst>
          </p:cNvPr>
          <p:cNvSpPr/>
          <p:nvPr/>
        </p:nvSpPr>
        <p:spPr>
          <a:xfrm>
            <a:off x="2560977" y="4941222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AECF0D-C879-4483-BE65-69CCA48F9C93}"/>
              </a:ext>
            </a:extLst>
          </p:cNvPr>
          <p:cNvSpPr/>
          <p:nvPr/>
        </p:nvSpPr>
        <p:spPr>
          <a:xfrm>
            <a:off x="4054224" y="4940907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CED029-7FDE-4F0F-846B-DD2F47606CDA}"/>
              </a:ext>
            </a:extLst>
          </p:cNvPr>
          <p:cNvSpPr/>
          <p:nvPr/>
        </p:nvSpPr>
        <p:spPr>
          <a:xfrm>
            <a:off x="5569755" y="4955790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A8DE03-172A-4C39-99CD-FFCD1D16D729}"/>
              </a:ext>
            </a:extLst>
          </p:cNvPr>
          <p:cNvSpPr/>
          <p:nvPr/>
        </p:nvSpPr>
        <p:spPr>
          <a:xfrm>
            <a:off x="7078755" y="4957926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pic>
        <p:nvPicPr>
          <p:cNvPr id="21" name="Google Shape;167;p17">
            <a:extLst>
              <a:ext uri="{FF2B5EF4-FFF2-40B4-BE49-F238E27FC236}">
                <a16:creationId xmlns:a16="http://schemas.microsoft.com/office/drawing/2014/main" id="{E95B0BE0-3848-44A5-8CE8-69AAE87A5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63" t="76797" r="44229" b="18900"/>
          <a:stretch/>
        </p:blipFill>
        <p:spPr>
          <a:xfrm>
            <a:off x="4769224" y="5280212"/>
            <a:ext cx="753035" cy="295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9FF1557-0B5A-43A4-A506-0D8B747FF432}"/>
              </a:ext>
            </a:extLst>
          </p:cNvPr>
          <p:cNvSpPr/>
          <p:nvPr/>
        </p:nvSpPr>
        <p:spPr>
          <a:xfrm>
            <a:off x="4661608" y="5288359"/>
            <a:ext cx="157927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The Number of Fires</a:t>
            </a:r>
            <a:endParaRPr lang="en-US" altLang="ko-KR" sz="36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41E3C19C-60B4-4BF0-8A52-F29F7BC19F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6A3F244F-4F45-47DF-BEB3-03EC0EE9FD7F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EDE3E2A-9418-4A7E-841A-A077389A92DA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3641323-6BF5-4386-9A59-FEEE359D519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51D3B28A-E4E6-428F-A520-AA5F72DDB34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91E556AE-CB01-48FF-8095-8380280BC2E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F89F961-9FAA-4F09-BB48-0F984FD154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EFDBE39A-4E10-4E64-88C2-A99A87CB5B41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Google Shape;161;p16">
            <a:extLst>
              <a:ext uri="{FF2B5EF4-FFF2-40B4-BE49-F238E27FC236}">
                <a16:creationId xmlns:a16="http://schemas.microsoft.com/office/drawing/2014/main" id="{524CFD24-6D18-43CE-A4DA-8E32329B7DED}"/>
              </a:ext>
            </a:extLst>
          </p:cNvPr>
          <p:cNvSpPr/>
          <p:nvPr/>
        </p:nvSpPr>
        <p:spPr>
          <a:xfrm>
            <a:off x="400286" y="2217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62;p16">
            <a:extLst>
              <a:ext uri="{FF2B5EF4-FFF2-40B4-BE49-F238E27FC236}">
                <a16:creationId xmlns:a16="http://schemas.microsoft.com/office/drawing/2014/main" id="{F67A85CC-8912-4563-8D88-6511E87F9D20}"/>
              </a:ext>
            </a:extLst>
          </p:cNvPr>
          <p:cNvSpPr/>
          <p:nvPr/>
        </p:nvSpPr>
        <p:spPr>
          <a:xfrm>
            <a:off x="781050" y="206131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CA" altLang="ko-KR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Statistics on Oil Fires </a:t>
            </a:r>
            <a:endParaRPr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6" name="Google Shape;186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8" name="Google Shape;188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4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183341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273214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201961" y="1610156"/>
            <a:ext cx="3441982" cy="66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 a fire caused by gasoline in Suwon, three people suffered severe burns</a:t>
            </a:r>
            <a:endParaRPr lang="en-US" sz="16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273214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172562" y="2656915"/>
            <a:ext cx="336930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700" dirty="0">
                <a:solidFill>
                  <a:schemeClr val="dk1"/>
                </a:solidFill>
              </a:rPr>
              <a:t>At a restaurant in Kwon Son district of Suwon city, a fire broke out and it took 20 minutes for the fire to be extinguished.</a:t>
            </a:r>
          </a:p>
          <a:p>
            <a:pPr lvl="0" algn="ctr"/>
            <a:endParaRPr lang="en-US" altLang="ko-KR" sz="1700" dirty="0">
              <a:solidFill>
                <a:schemeClr val="dk1"/>
              </a:solidFill>
            </a:endParaRPr>
          </a:p>
          <a:p>
            <a:pPr lvl="0" algn="ctr"/>
            <a:r>
              <a:rPr lang="en-US" altLang="ko-KR" sz="1700" dirty="0">
                <a:solidFill>
                  <a:schemeClr val="dk1"/>
                </a:solidFill>
              </a:rPr>
              <a:t>The fire resulted in three people injured all over their bodies and legs and immediately taken to the hospital</a:t>
            </a:r>
            <a:r>
              <a:rPr lang="ko-KR" altLang="en-US" sz="1300" dirty="0">
                <a:solidFill>
                  <a:schemeClr val="dk1"/>
                </a:solidFill>
              </a:rPr>
              <a:t>      </a:t>
            </a:r>
            <a:endParaRPr lang="en-CA" altLang="ko-KR" sz="1300" dirty="0">
              <a:solidFill>
                <a:schemeClr val="dk1"/>
              </a:solidFill>
            </a:endParaRPr>
          </a:p>
          <a:p>
            <a:pPr lvl="0" algn="ctr"/>
            <a:r>
              <a:rPr lang="ko-KR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r>
              <a:rPr lang="en-CA" altLang="ko-KR" sz="1300" dirty="0">
                <a:solidFill>
                  <a:schemeClr val="dk1"/>
                </a:solidFill>
              </a:rPr>
              <a:t>News </a:t>
            </a:r>
            <a:r>
              <a:rPr lang="ko-KR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2019.1.14.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5317724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5407597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5421914" y="1618399"/>
            <a:ext cx="3179100" cy="69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a petrol heater caused a fire at a restaurant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5407597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417982" y="2665136"/>
            <a:ext cx="316879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1700" dirty="0">
                <a:solidFill>
                  <a:schemeClr val="dk1"/>
                </a:solidFill>
              </a:rPr>
              <a:t>At a restaurant in </a:t>
            </a:r>
            <a:r>
              <a:rPr lang="en-US" altLang="ko-KR" sz="1700" dirty="0" err="1">
                <a:solidFill>
                  <a:schemeClr val="dk1"/>
                </a:solidFill>
              </a:rPr>
              <a:t>SeongNam</a:t>
            </a:r>
            <a:r>
              <a:rPr lang="en-US" altLang="ko-KR" sz="1700" dirty="0">
                <a:solidFill>
                  <a:schemeClr val="dk1"/>
                </a:solidFill>
              </a:rPr>
              <a:t> province, a petrol heater killed a 50-year-old woman.</a:t>
            </a:r>
          </a:p>
          <a:p>
            <a:pPr lvl="0" algn="ctr"/>
            <a:endParaRPr lang="en-US" altLang="ko-KR" sz="1700" dirty="0">
              <a:solidFill>
                <a:schemeClr val="dk1"/>
              </a:solidFill>
            </a:endParaRPr>
          </a:p>
          <a:p>
            <a:pPr lvl="0" algn="ctr"/>
            <a:r>
              <a:rPr lang="en-US" altLang="ko-KR" sz="1700" dirty="0">
                <a:solidFill>
                  <a:schemeClr val="dk1"/>
                </a:solidFill>
              </a:rPr>
              <a:t>The cause of the fire was a person opened the petrol heater that caused the fire to ignite with the oil.</a:t>
            </a:r>
            <a:r>
              <a:rPr lang="ko-KR" altLang="en-US" sz="1300" dirty="0">
                <a:solidFill>
                  <a:schemeClr val="dk1"/>
                </a:solidFill>
              </a:rPr>
              <a:t>                                      </a:t>
            </a:r>
            <a:endParaRPr lang="en-CA" altLang="ko-KR" sz="1300" dirty="0">
              <a:solidFill>
                <a:schemeClr val="dk1"/>
              </a:solidFill>
            </a:endParaRPr>
          </a:p>
          <a:p>
            <a:pPr lvl="0" algn="ctr"/>
            <a:endParaRPr lang="en-CA" altLang="ko-KR" sz="1300" dirty="0">
              <a:solidFill>
                <a:schemeClr val="dk1"/>
              </a:solidFill>
            </a:endParaRPr>
          </a:p>
          <a:p>
            <a:pPr lvl="0" algn="r"/>
            <a:endParaRPr lang="en-US" altLang="ko-KR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r"/>
            <a:r>
              <a:rPr lang="ko-KR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MBC 2018.3.27.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141;p16">
            <a:extLst>
              <a:ext uri="{FF2B5EF4-FFF2-40B4-BE49-F238E27FC236}">
                <a16:creationId xmlns:a16="http://schemas.microsoft.com/office/drawing/2014/main" id="{11CDA46E-E06D-4AEA-BC02-8A9ACC9217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0451D9F0-4893-416C-8136-16E38B1731F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015EB94-F263-4133-8837-BFE65BD829E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4828038-C1E0-4A84-8B93-5509ADDBE90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0C61B7B7-D259-4517-BFEE-89DB6E70C7A4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16560427-005F-4AE6-AC32-CF66271A5C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C243EF9B-B150-4637-8AA2-05D906B3BD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4E565506-0E72-4FE3-8620-FC0A4351E412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Google Shape;161;p16">
            <a:extLst>
              <a:ext uri="{FF2B5EF4-FFF2-40B4-BE49-F238E27FC236}">
                <a16:creationId xmlns:a16="http://schemas.microsoft.com/office/drawing/2014/main" id="{14CF62DE-A145-40BE-ADA8-EA15368E5E3A}"/>
              </a:ext>
            </a:extLst>
          </p:cNvPr>
          <p:cNvSpPr/>
          <p:nvPr/>
        </p:nvSpPr>
        <p:spPr>
          <a:xfrm>
            <a:off x="400286" y="22174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62;p16">
            <a:extLst>
              <a:ext uri="{FF2B5EF4-FFF2-40B4-BE49-F238E27FC236}">
                <a16:creationId xmlns:a16="http://schemas.microsoft.com/office/drawing/2014/main" id="{2109AF1F-5932-4E77-8252-A9C3563ECE93}"/>
              </a:ext>
            </a:extLst>
          </p:cNvPr>
          <p:cNvSpPr/>
          <p:nvPr/>
        </p:nvSpPr>
        <p:spPr>
          <a:xfrm>
            <a:off x="781050" y="206131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CA" altLang="ko-KR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Statistics on Oil Fires </a:t>
            </a:r>
            <a:endParaRPr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432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4468908" y="2229000"/>
            <a:ext cx="4658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 oil gauge if there is petrol inside before using it</a:t>
            </a:r>
          </a:p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 flammable objects around</a:t>
            </a:r>
            <a:endParaRPr lang="en-US" sz="1600" dirty="0"/>
          </a:p>
        </p:txBody>
      </p:sp>
      <p:grpSp>
        <p:nvGrpSpPr>
          <p:cNvPr id="209" name="Google Shape;209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10" name="Google Shape;210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11" name="Google Shape;211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3" name="Google Shape;21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5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362909" y="23071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362909" y="23071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898561" y="215109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Risk of Petrol Heater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8">
            <a:alphaModFix/>
          </a:blip>
          <a:srcRect t="17697"/>
          <a:stretch/>
        </p:blipFill>
        <p:spPr>
          <a:xfrm>
            <a:off x="1464389" y="1534220"/>
            <a:ext cx="2540478" cy="233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9">
            <a:alphaModFix/>
          </a:blip>
          <a:srcRect l="11819" t="18660" r="11833" b="19634"/>
          <a:stretch/>
        </p:blipFill>
        <p:spPr>
          <a:xfrm>
            <a:off x="1464389" y="4025624"/>
            <a:ext cx="2540478" cy="220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Google Shape;221;p19"/>
          <p:cNvSpPr/>
          <p:nvPr/>
        </p:nvSpPr>
        <p:spPr>
          <a:xfrm>
            <a:off x="3912652" y="1507890"/>
            <a:ext cx="499339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4468910" y="3986389"/>
            <a:ext cx="4658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the fire so that the device does not overheat during use</a:t>
            </a:r>
          </a:p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check so that the engine does not overheat </a:t>
            </a:r>
          </a:p>
          <a:p>
            <a:pPr lvl="0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off the engine and wait for the heat to cool before refueling</a:t>
            </a:r>
            <a:endParaRPr lang="en-US" sz="16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024E5349-0FA7-4FA0-9F40-A77D3AFE17E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DA71682D-6C67-4DB8-A907-475630B4A0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83953E-A95C-4E53-93F2-CDB8FCC55CE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6D631D0-54C0-4510-8E9D-27103A6FA23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79F58BC-6BE2-4002-AEE9-61397481AE4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6B24AB03-04E7-4694-88C9-EF4C444C9061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12">
            <a:extLst>
              <a:ext uri="{FF2B5EF4-FFF2-40B4-BE49-F238E27FC236}">
                <a16:creationId xmlns:a16="http://schemas.microsoft.com/office/drawing/2014/main" id="{3383DAD2-90CB-4CFE-A356-1393F8D1E9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6A77E4E-7C94-49BB-B7F5-1FFD540257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9A88C2F9-BCEA-4C8A-9ED2-F9F1EA3AE010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3C0C8365-CF95-4DC9-B419-F327F21EF020}"/>
              </a:ext>
            </a:extLst>
          </p:cNvPr>
          <p:cNvSpPr/>
          <p:nvPr/>
        </p:nvSpPr>
        <p:spPr>
          <a:xfrm>
            <a:off x="4297517" y="2410668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82807CFD-23D3-42C6-8E58-CD51056BCB17}"/>
              </a:ext>
            </a:extLst>
          </p:cNvPr>
          <p:cNvSpPr/>
          <p:nvPr/>
        </p:nvSpPr>
        <p:spPr>
          <a:xfrm>
            <a:off x="4297517" y="4161346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81D508D-7857-4D38-B943-B98C00BA19BB}"/>
              </a:ext>
            </a:extLst>
          </p:cNvPr>
          <p:cNvSpPr/>
          <p:nvPr/>
        </p:nvSpPr>
        <p:spPr>
          <a:xfrm>
            <a:off x="4947213" y="1560006"/>
            <a:ext cx="2924269" cy="41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 a petrol heater safely</a:t>
            </a: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9" name="Google Shape;229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30" name="Google Shape;230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2" name="Google Shape;232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6</a:t>
            </a:r>
            <a:endParaRPr dirty="0"/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49940" y="1592909"/>
            <a:ext cx="6599767" cy="419660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1669427" y="5720252"/>
            <a:ext cx="6887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1200" u="none" strike="noStrike" cap="none" dirty="0">
                <a:solidFill>
                  <a:schemeClr val="dk1"/>
                </a:solidFill>
                <a:latin typeface="+mn-ea"/>
                <a:ea typeface="+mn-ea"/>
                <a:cs typeface="Arial"/>
                <a:sym typeface="Arial"/>
              </a:rPr>
              <a:t>National Fire Data System</a:t>
            </a:r>
            <a:r>
              <a:rPr lang="en-US" altLang="ko-K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altLang="ko-KR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www.nfds.go.kr</a:t>
            </a:r>
            <a:r>
              <a:rPr lang="en-US" altLang="ko-K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/ 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Petrol heater, </a:t>
            </a:r>
            <a:r>
              <a:rPr lang="en-US" altLang="ko-KR" sz="1100" dirty="0">
                <a:solidFill>
                  <a:schemeClr val="dk1"/>
                </a:solidFill>
                <a:latin typeface="+mj-ea"/>
                <a:ea typeface="+mj-ea"/>
                <a:cs typeface="Times New Roman" panose="02020603050405020304" pitchFamily="18" charset="0"/>
                <a:sym typeface="Calibri"/>
              </a:rPr>
              <a:t>O</a:t>
            </a:r>
            <a:r>
              <a:rPr lang="vi-VN" altLang="ko-KR" sz="1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il </a:t>
            </a:r>
            <a:r>
              <a:rPr lang="vi-VN" altLang="ko-KR" sz="1100" dirty="0" err="1">
                <a:effectLst/>
                <a:latin typeface="+mj-ea"/>
                <a:ea typeface="+mj-ea"/>
                <a:cs typeface="Times New Roman" panose="02020603050405020304" pitchFamily="18" charset="0"/>
              </a:rPr>
              <a:t>Stove</a:t>
            </a:r>
            <a:r>
              <a:rPr lang="en-US" altLang="ko-KR" sz="1200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en-US" altLang="ko-KR" sz="1100" dirty="0">
                <a:solidFill>
                  <a:srgbClr val="333333"/>
                </a:solidFill>
                <a:latin typeface="+mj-ea"/>
                <a:cs typeface="Times New Roman" panose="02020603050405020304" pitchFamily="18" charset="0"/>
              </a:rPr>
              <a:t>Fire Occurrence </a:t>
            </a:r>
            <a:r>
              <a:rPr lang="en-US" altLang="ko-KR" sz="1100" dirty="0">
                <a:solidFill>
                  <a:srgbClr val="333333"/>
                </a:solidFill>
                <a:latin typeface="+mj-ea"/>
                <a:ea typeface="+mj-ea"/>
                <a:cs typeface="Times New Roman" panose="02020603050405020304" pitchFamily="18" charset="0"/>
                <a:sym typeface="Calibri"/>
              </a:rPr>
              <a:t>S</a:t>
            </a:r>
            <a:r>
              <a:rPr lang="en-US" altLang="ko-KR" sz="1100" dirty="0">
                <a:solidFill>
                  <a:srgbClr val="333333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tatistics</a:t>
            </a:r>
            <a:endParaRPr lang="en-US" sz="1200" dirty="0">
              <a:solidFill>
                <a:schemeClr val="dk1"/>
              </a:solidFill>
              <a:latin typeface="+mj-ea"/>
              <a:ea typeface="+mj-ea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4C83E80-1556-4334-A4E2-24010BEC84E4}"/>
              </a:ext>
            </a:extLst>
          </p:cNvPr>
          <p:cNvSpPr/>
          <p:nvPr/>
        </p:nvSpPr>
        <p:spPr>
          <a:xfrm>
            <a:off x="2994212" y="1326776"/>
            <a:ext cx="3891642" cy="412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16E443-052F-455B-AA74-CB6D5BD3E586}"/>
              </a:ext>
            </a:extLst>
          </p:cNvPr>
          <p:cNvSpPr/>
          <p:nvPr/>
        </p:nvSpPr>
        <p:spPr>
          <a:xfrm>
            <a:off x="2560977" y="5075225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6105B2-DD3D-4DAD-A229-43DEDB1BD29A}"/>
              </a:ext>
            </a:extLst>
          </p:cNvPr>
          <p:cNvSpPr/>
          <p:nvPr/>
        </p:nvSpPr>
        <p:spPr>
          <a:xfrm>
            <a:off x="4054224" y="5074910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75E646-E3E7-49EA-8954-67DB7B6198A3}"/>
              </a:ext>
            </a:extLst>
          </p:cNvPr>
          <p:cNvSpPr/>
          <p:nvPr/>
        </p:nvSpPr>
        <p:spPr>
          <a:xfrm>
            <a:off x="5569755" y="5089793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9E8093A-77AD-4C30-976A-7BADD11DB8D7}"/>
              </a:ext>
            </a:extLst>
          </p:cNvPr>
          <p:cNvSpPr/>
          <p:nvPr/>
        </p:nvSpPr>
        <p:spPr>
          <a:xfrm>
            <a:off x="7078755" y="5091929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pic>
        <p:nvPicPr>
          <p:cNvPr id="26" name="Google Shape;227;p20">
            <a:extLst>
              <a:ext uri="{FF2B5EF4-FFF2-40B4-BE49-F238E27FC236}">
                <a16:creationId xmlns:a16="http://schemas.microsoft.com/office/drawing/2014/main" id="{872D15EB-D4FF-4821-86B9-D64974EB0E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643" t="74321" r="20576" b="20985"/>
          <a:stretch/>
        </p:blipFill>
        <p:spPr>
          <a:xfrm>
            <a:off x="1945341" y="5109882"/>
            <a:ext cx="5916706" cy="3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E38287BD-4151-468F-9F1D-5AD3FFD012C8}"/>
              </a:ext>
            </a:extLst>
          </p:cNvPr>
          <p:cNvSpPr/>
          <p:nvPr/>
        </p:nvSpPr>
        <p:spPr>
          <a:xfrm>
            <a:off x="2502793" y="5093062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584D781-5A6A-484C-9A1C-C4DEEBC223DA}"/>
              </a:ext>
            </a:extLst>
          </p:cNvPr>
          <p:cNvSpPr/>
          <p:nvPr/>
        </p:nvSpPr>
        <p:spPr>
          <a:xfrm>
            <a:off x="3973714" y="5092747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E2AB944-FB02-4321-BAAC-CED0B309070E}"/>
              </a:ext>
            </a:extLst>
          </p:cNvPr>
          <p:cNvSpPr/>
          <p:nvPr/>
        </p:nvSpPr>
        <p:spPr>
          <a:xfrm>
            <a:off x="5569755" y="5107630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7C0C40A-4532-4A35-8083-51042775F66D}"/>
              </a:ext>
            </a:extLst>
          </p:cNvPr>
          <p:cNvSpPr/>
          <p:nvPr/>
        </p:nvSpPr>
        <p:spPr>
          <a:xfrm>
            <a:off x="7078755" y="5109766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8F5BA640-3390-4438-A886-E842B570C6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41;p16">
            <a:extLst>
              <a:ext uri="{FF2B5EF4-FFF2-40B4-BE49-F238E27FC236}">
                <a16:creationId xmlns:a16="http://schemas.microsoft.com/office/drawing/2014/main" id="{017FC81F-F207-449C-970C-A345BC0363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4D794204-3BC2-478D-AA4D-8B96BC79F148}"/>
              </a:ext>
            </a:extLst>
          </p:cNvPr>
          <p:cNvSpPr/>
          <p:nvPr/>
        </p:nvSpPr>
        <p:spPr>
          <a:xfrm>
            <a:off x="2733579" y="5397247"/>
            <a:ext cx="40555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Number </a:t>
            </a:r>
            <a:endParaRPr lang="en-US" altLang="ko-KR" sz="10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of </a:t>
            </a:r>
            <a:r>
              <a:rPr lang="en-US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</a:t>
            </a:r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ires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9D04786-9610-46F4-88F9-04940FFAFAD8}"/>
              </a:ext>
            </a:extLst>
          </p:cNvPr>
          <p:cNvSpPr/>
          <p:nvPr/>
        </p:nvSpPr>
        <p:spPr>
          <a:xfrm>
            <a:off x="3642405" y="5441915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</a:t>
            </a:r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asualties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ED1B989D-6DB7-4FF0-8937-EC51D8D812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Google Shape;141;p16">
            <a:extLst>
              <a:ext uri="{FF2B5EF4-FFF2-40B4-BE49-F238E27FC236}">
                <a16:creationId xmlns:a16="http://schemas.microsoft.com/office/drawing/2014/main" id="{D02D28A3-F999-4D3F-9E8A-82FDB4D58F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F39C10DB-4321-4091-930F-72B2CF2F1DD7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D0DF3E5-11E7-44E0-BA4B-DD0B55162FC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4B7F620-1DDD-4C93-A0A5-04FF9E637F83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A944E989-0D58-47EB-93EB-660E80B6FD5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12">
            <a:extLst>
              <a:ext uri="{FF2B5EF4-FFF2-40B4-BE49-F238E27FC236}">
                <a16:creationId xmlns:a16="http://schemas.microsoft.com/office/drawing/2014/main" id="{6C6232FD-90F5-4EA1-BC31-824EC3BE82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D95C31D0-4FC4-4843-8047-D34870D143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2AFD737D-A9B3-4983-A015-A19672CC6ED3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Google Shape;216;p19">
            <a:extLst>
              <a:ext uri="{FF2B5EF4-FFF2-40B4-BE49-F238E27FC236}">
                <a16:creationId xmlns:a16="http://schemas.microsoft.com/office/drawing/2014/main" id="{D508E591-D2D4-48D0-AF82-3144AB8A3B51}"/>
              </a:ext>
            </a:extLst>
          </p:cNvPr>
          <p:cNvSpPr/>
          <p:nvPr/>
        </p:nvSpPr>
        <p:spPr>
          <a:xfrm>
            <a:off x="362909" y="23071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17;p19">
            <a:extLst>
              <a:ext uri="{FF2B5EF4-FFF2-40B4-BE49-F238E27FC236}">
                <a16:creationId xmlns:a16="http://schemas.microsoft.com/office/drawing/2014/main" id="{6A67CFEF-0220-45B3-95F5-32DD514F1178}"/>
              </a:ext>
            </a:extLst>
          </p:cNvPr>
          <p:cNvSpPr/>
          <p:nvPr/>
        </p:nvSpPr>
        <p:spPr>
          <a:xfrm>
            <a:off x="362909" y="23071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18;p19">
            <a:extLst>
              <a:ext uri="{FF2B5EF4-FFF2-40B4-BE49-F238E27FC236}">
                <a16:creationId xmlns:a16="http://schemas.microsoft.com/office/drawing/2014/main" id="{6D7C5A67-276B-4916-86F7-95E0DF5AAB53}"/>
              </a:ext>
            </a:extLst>
          </p:cNvPr>
          <p:cNvSpPr/>
          <p:nvPr/>
        </p:nvSpPr>
        <p:spPr>
          <a:xfrm>
            <a:off x="898561" y="215109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Risk of Petrol Heater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175FEC2-5FD9-440E-A423-6646C4EC48DF}"/>
              </a:ext>
            </a:extLst>
          </p:cNvPr>
          <p:cNvSpPr/>
          <p:nvPr/>
        </p:nvSpPr>
        <p:spPr>
          <a:xfrm>
            <a:off x="1648712" y="1510721"/>
            <a:ext cx="6501589" cy="412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P</a:t>
            </a:r>
            <a:r>
              <a:rPr lang="vi-VN" altLang="ko-KR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etrol heater</a:t>
            </a:r>
            <a:r>
              <a:rPr lang="en-US" altLang="ko-KR" sz="2000" b="1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 and </a:t>
            </a:r>
            <a:r>
              <a:rPr lang="vi-VN" altLang="ko-KR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Oil </a:t>
            </a:r>
            <a:r>
              <a:rPr lang="en-CA" altLang="ko-KR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s</a:t>
            </a:r>
            <a:r>
              <a:rPr lang="vi-VN" altLang="ko-KR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tove</a:t>
            </a:r>
            <a:r>
              <a:rPr lang="en-US" altLang="ko-KR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+mj-ea"/>
                <a:cs typeface="Times New Roman" panose="02020603050405020304" pitchFamily="18" charset="0"/>
              </a:rPr>
              <a:t>fire occurrence </a:t>
            </a:r>
            <a:r>
              <a:rPr lang="en-US" altLang="ko-KR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statistics</a:t>
            </a:r>
            <a:endParaRPr lang="en-US" altLang="ko-KR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45" name="Google Shape;245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46" name="Google Shape;246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8" name="Google Shape;248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7</a:t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336777" y="2286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728484" y="213040"/>
            <a:ext cx="69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Safety Rules for Oil Use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4377252" y="1466197"/>
            <a:ext cx="5118675" cy="393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should be taken when turning on gasoline-powered appliances such as petrol heaters for a long time as they may cause an explosion</a:t>
            </a:r>
          </a:p>
          <a:p>
            <a:pPr lvl="0">
              <a:lnSpc>
                <a:spcPct val="200000"/>
              </a:lnSpc>
            </a:pPr>
            <a:endParaRPr lang="en-US" altLang="ko-K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off the power of devices is the cause of fire and suppressing the flame.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no circumstances one should use water to extinguish the fire</a:t>
            </a:r>
            <a:endParaRPr lang="en-US" sz="1800" dirty="0"/>
          </a:p>
        </p:txBody>
      </p:sp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6FD3ABD9-3710-4C3D-A561-6A9EF33428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1AC9070-4B7D-4A03-B345-A0BE49A427D4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562FF74-5F3D-4683-B843-87ED3BA685A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0B32E9C-B345-44EA-86C4-8FDCF06E5D0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8336DB39-57EC-47B8-8CDF-2462F7027A9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A2A22C45-2CB1-41B1-B351-AD5DCBCB5A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EDF8275-877E-4AD7-A67F-9B7041345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215760C-9586-41EA-AFE1-D770C2C5661C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다이아몬드 27">
            <a:extLst>
              <a:ext uri="{FF2B5EF4-FFF2-40B4-BE49-F238E27FC236}">
                <a16:creationId xmlns:a16="http://schemas.microsoft.com/office/drawing/2014/main" id="{8959FEC1-4AFC-469A-B28C-43F6FC55FA3C}"/>
              </a:ext>
            </a:extLst>
          </p:cNvPr>
          <p:cNvSpPr/>
          <p:nvPr/>
        </p:nvSpPr>
        <p:spPr>
          <a:xfrm>
            <a:off x="4146716" y="1775717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7">
            <a:extLst>
              <a:ext uri="{FF2B5EF4-FFF2-40B4-BE49-F238E27FC236}">
                <a16:creationId xmlns:a16="http://schemas.microsoft.com/office/drawing/2014/main" id="{BF445C70-8725-48ED-B80D-0C93DCFE4C63}"/>
              </a:ext>
            </a:extLst>
          </p:cNvPr>
          <p:cNvSpPr/>
          <p:nvPr/>
        </p:nvSpPr>
        <p:spPr>
          <a:xfrm>
            <a:off x="4146716" y="3960688"/>
            <a:ext cx="168934" cy="16893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1808BE61-1C6A-42E1-B5E2-0F1D8D789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5" y="1419957"/>
            <a:ext cx="3327901" cy="22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B93B56F-23D2-445B-8A16-4582F34F0A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7" y="3875650"/>
            <a:ext cx="3332089" cy="23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22"/>
          <p:cNvGrpSpPr/>
          <p:nvPr/>
        </p:nvGrpSpPr>
        <p:grpSpPr>
          <a:xfrm>
            <a:off x="781050" y="1547448"/>
            <a:ext cx="5200808" cy="1568450"/>
            <a:chOff x="1250315" y="1896146"/>
            <a:chExt cx="4806950" cy="1568450"/>
          </a:xfrm>
        </p:grpSpPr>
        <p:sp>
          <p:nvSpPr>
            <p:cNvPr id="262" name="Google Shape;262;p22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22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64" name="Google Shape;264;p22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22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66" name="Google Shape;266;p22"/>
          <p:cNvGrpSpPr/>
          <p:nvPr/>
        </p:nvGrpSpPr>
        <p:grpSpPr>
          <a:xfrm>
            <a:off x="927378" y="3875937"/>
            <a:ext cx="4939911" cy="1569660"/>
            <a:chOff x="1250315" y="4483984"/>
            <a:chExt cx="4689273" cy="1408591"/>
          </a:xfrm>
        </p:grpSpPr>
        <p:sp>
          <p:nvSpPr>
            <p:cNvPr id="267" name="Google Shape;267;p22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2"/>
            <p:cNvGrpSpPr/>
            <p:nvPr/>
          </p:nvGrpSpPr>
          <p:grpSpPr>
            <a:xfrm>
              <a:off x="1250315" y="5468619"/>
              <a:ext cx="4689273" cy="1"/>
              <a:chOff x="1250315" y="5468619"/>
              <a:chExt cx="4689273" cy="1"/>
            </a:xfrm>
          </p:grpSpPr>
          <p:cxnSp>
            <p:nvCxnSpPr>
              <p:cNvPr id="269" name="Google Shape;269;p22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22"/>
              <p:cNvCxnSpPr/>
              <p:nvPr/>
            </p:nvCxnSpPr>
            <p:spPr>
              <a:xfrm>
                <a:off x="4011093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71" name="Google Shape;271;p22"/>
          <p:cNvSpPr/>
          <p:nvPr/>
        </p:nvSpPr>
        <p:spPr>
          <a:xfrm>
            <a:off x="1032908" y="2504534"/>
            <a:ext cx="49498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fire caused by gasoline is often a big fire because the gasoline particles disperse into the air like dust particles and easily spread.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Comply with safety rules and instructions when using gasoline-fueled appliances and fixtures</a:t>
            </a:r>
            <a:endParaRPr lang="en-US" sz="1600" dirty="0"/>
          </a:p>
        </p:txBody>
      </p:sp>
      <p:grpSp>
        <p:nvGrpSpPr>
          <p:cNvPr id="272" name="Google Shape;272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3" name="Google Shape;273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74" name="Google Shape;274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6" name="Google Shape;276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" name="Google Shape;27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3667" y="134546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/>
          <p:nvPr/>
        </p:nvSpPr>
        <p:spPr>
          <a:xfrm>
            <a:off x="2832383" y="217348"/>
            <a:ext cx="603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ko-KR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Key Points for Fire Safety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8EB03B5B-2759-4D1B-999B-A6E2923E78A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0A691014-CABC-441C-8589-3E79BCA627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EF13D97-7D47-4A9D-A349-1A170F5112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F030F6FB-8AC4-4819-B2B5-5A9305B434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9DB76C30-34C9-4869-A854-A36D3843EF0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6C8FE1C-E2FD-4B1D-A703-57B1D907160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DA61F58-3BD3-42B6-8175-280A40292CC8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948BDD0-871A-4FAA-B342-D920ED61D9C9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EC06BB8E-6DDA-4C85-9D40-994FBD84B9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8502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D1D7EF6-1C41-4175-BE6C-2D2617B7B5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8502"/>
            <a:ext cx="1427928" cy="562106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0FA07889-C74A-4F20-8309-3C9A7BCA7D2E}"/>
              </a:ext>
            </a:extLst>
          </p:cNvPr>
          <p:cNvSpPr/>
          <p:nvPr/>
        </p:nvSpPr>
        <p:spPr>
          <a:xfrm>
            <a:off x="8457185" y="6491920"/>
            <a:ext cx="62986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32">
            <a:extLst>
              <a:ext uri="{FF2B5EF4-FFF2-40B4-BE49-F238E27FC236}">
                <a16:creationId xmlns:a16="http://schemas.microsoft.com/office/drawing/2014/main" id="{D7CA18EF-1313-49D6-A700-AD4CB4B22BA2}"/>
              </a:ext>
            </a:extLst>
          </p:cNvPr>
          <p:cNvSpPr/>
          <p:nvPr/>
        </p:nvSpPr>
        <p:spPr>
          <a:xfrm>
            <a:off x="416427" y="247872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" name="직사각형 28">
            <a:extLst>
              <a:ext uri="{FF2B5EF4-FFF2-40B4-BE49-F238E27FC236}">
                <a16:creationId xmlns:a16="http://schemas.microsoft.com/office/drawing/2014/main" id="{1526A02E-5521-488B-96B9-9D32DE27D587}"/>
              </a:ext>
            </a:extLst>
          </p:cNvPr>
          <p:cNvSpPr/>
          <p:nvPr/>
        </p:nvSpPr>
        <p:spPr>
          <a:xfrm>
            <a:off x="-2260039" y="235202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536</Words>
  <Application>Microsoft Office PowerPoint</Application>
  <PresentationFormat>사용자 지정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Stardos Stencil</vt:lpstr>
      <vt:lpstr>Times New Roman</vt:lpstr>
      <vt:lpstr>Segoe UI Black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34</cp:revision>
  <dcterms:modified xsi:type="dcterms:W3CDTF">2020-10-20T13:04:25Z</dcterms:modified>
</cp:coreProperties>
</file>