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899650" cy="6875463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맑은 고딕" panose="020B0503020000020004" pitchFamily="50" charset="-127"/>
      <p:regular r:id="rId19"/>
      <p:bold r:id="rId20"/>
    </p:embeddedFont>
    <p:embeddedFont>
      <p:font typeface="Stardos Stencil" panose="020B0600000101010101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hyperlink" Target="http://www.firedata.go.kr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7.jpg"/><Relationship Id="rId10" Type="http://schemas.openxmlformats.org/officeDocument/2006/relationships/image" Target="../media/image5.png"/><Relationship Id="rId4" Type="http://schemas.openxmlformats.org/officeDocument/2006/relationships/image" Target="../media/image16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hyperlink" Target="http://www.nfds.go.kr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0.jpg"/><Relationship Id="rId10" Type="http://schemas.openxmlformats.org/officeDocument/2006/relationships/image" Target="../media/image5.png"/><Relationship Id="rId4" Type="http://schemas.openxmlformats.org/officeDocument/2006/relationships/image" Target="../media/image19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84597" y="1551673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76542" y="1475698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</a:t>
            </a:r>
            <a:r>
              <a:rPr lang="en-CA" altLang="ko-KR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.6</a:t>
            </a:r>
            <a:r>
              <a:rPr lang="ko-KR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69" y="3783112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97" y="1967963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37449" y="2121459"/>
            <a:ext cx="95416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yong'inlari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xavfsizlik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qoidalari</a:t>
            </a:r>
            <a:endParaRPr lang="en-US" dirty="0"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3939A6D9-D43B-4E44-B9C7-B8C1B30960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9A8888-9B0C-40A9-A846-667D2E2C56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FCBAA5EB-1F66-43B6-A043-A90DA0C4B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직사각형 21">
            <a:extLst>
              <a:ext uri="{FF2B5EF4-FFF2-40B4-BE49-F238E27FC236}">
                <a16:creationId xmlns:a16="http://schemas.microsoft.com/office/drawing/2014/main" id="{DCB53296-4BAD-420B-8143-0154E58147A6}"/>
              </a:ext>
            </a:extLst>
          </p:cNvPr>
          <p:cNvSpPr/>
          <p:nvPr/>
        </p:nvSpPr>
        <p:spPr>
          <a:xfrm>
            <a:off x="6527176" y="6526764"/>
            <a:ext cx="7889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Nogiron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1">
            <a:extLst>
              <a:ext uri="{FF2B5EF4-FFF2-40B4-BE49-F238E27FC236}">
                <a16:creationId xmlns:a16="http://schemas.microsoft.com/office/drawing/2014/main" id="{F0552187-DA92-4F7F-880D-9E00C2D0F392}"/>
              </a:ext>
            </a:extLst>
          </p:cNvPr>
          <p:cNvSpPr/>
          <p:nvPr/>
        </p:nvSpPr>
        <p:spPr>
          <a:xfrm>
            <a:off x="7350081" y="6525640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Ayol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1">
            <a:extLst>
              <a:ext uri="{FF2B5EF4-FFF2-40B4-BE49-F238E27FC236}">
                <a16:creationId xmlns:a16="http://schemas.microsoft.com/office/drawing/2014/main" id="{07A1831C-5244-40D4-BFFE-1FD8D51E797E}"/>
              </a:ext>
            </a:extLst>
          </p:cNvPr>
          <p:cNvSpPr/>
          <p:nvPr/>
        </p:nvSpPr>
        <p:spPr>
          <a:xfrm>
            <a:off x="8043474" y="6525639"/>
            <a:ext cx="5693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Katta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1">
            <a:extLst>
              <a:ext uri="{FF2B5EF4-FFF2-40B4-BE49-F238E27FC236}">
                <a16:creationId xmlns:a16="http://schemas.microsoft.com/office/drawing/2014/main" id="{85A8D0BE-03A4-4322-8B34-259107DA8B80}"/>
              </a:ext>
            </a:extLst>
          </p:cNvPr>
          <p:cNvSpPr/>
          <p:nvPr/>
        </p:nvSpPr>
        <p:spPr>
          <a:xfrm>
            <a:off x="8596766" y="6506880"/>
            <a:ext cx="9877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Chet ellik</a:t>
            </a:r>
            <a:endParaRPr lang="en-US" altLang="ko-KR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61C285F3-6B0E-43BA-8F95-15FC4960C70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E1F1EE0C-5C4B-4E31-8BE9-FFB8629D0E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A52EB82-EE4B-4F3C-8ED3-9C802C863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7" name="직사각형 1">
            <a:extLst>
              <a:ext uri="{FF2B5EF4-FFF2-40B4-BE49-F238E27FC236}">
                <a16:creationId xmlns:a16="http://schemas.microsoft.com/office/drawing/2014/main" id="{9BC1C803-5356-4146-85E3-4C6C6E47D0E6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12">
            <a:extLst>
              <a:ext uri="{FF2B5EF4-FFF2-40B4-BE49-F238E27FC236}">
                <a16:creationId xmlns:a16="http://schemas.microsoft.com/office/drawing/2014/main" id="{39B7A7FC-7E64-42D4-ADCE-2A7B83C0F1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73AC224-7197-409A-867E-4031CBC37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B4A0D3A-FAF8-4F7B-9624-1C378C4850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44293" r="3520"/>
          <a:stretch/>
        </p:blipFill>
        <p:spPr>
          <a:xfrm>
            <a:off x="1153271" y="2294964"/>
            <a:ext cx="7593107" cy="203820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32AB675-044C-4836-A7FC-D30FD115DAFB}"/>
              </a:ext>
            </a:extLst>
          </p:cNvPr>
          <p:cNvSpPr/>
          <p:nvPr/>
        </p:nvSpPr>
        <p:spPr>
          <a:xfrm>
            <a:off x="1153271" y="4185982"/>
            <a:ext cx="7537485" cy="56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Yong'in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xavfsizligini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o’rganish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jamiyat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baxtli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odamlarning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asosidir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9C599FE-B60A-4E36-A33F-B6C5DA208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56657"/>
            <a:ext cx="589659" cy="72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Google Shape;128;p15">
            <a:extLst>
              <a:ext uri="{FF2B5EF4-FFF2-40B4-BE49-F238E27FC236}">
                <a16:creationId xmlns:a16="http://schemas.microsoft.com/office/drawing/2014/main" id="{5B3B63B8-352C-4520-B666-3AB72F70E7D7}"/>
              </a:ext>
            </a:extLst>
          </p:cNvPr>
          <p:cNvSpPr/>
          <p:nvPr/>
        </p:nvSpPr>
        <p:spPr>
          <a:xfrm>
            <a:off x="1711831" y="252225"/>
            <a:ext cx="713315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yong'inlari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xavfsizlik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qoidalari</a:t>
            </a:r>
            <a:endParaRPr lang="en-US" altLang="ko-KR" sz="2800" dirty="0"/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98421" y="1723691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yong'inlari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xavfsizlik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qoidalari</a:t>
            </a:r>
            <a:endParaRPr lang="en-US" altLang="ko-KR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047006" y="134301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Epizod.6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1299" y="4526421"/>
            <a:ext cx="2465029" cy="22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8B0A688-C674-4BE5-AC29-AE622F4ED9B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2F73FDF5-6601-4251-A1BD-0ED52F5EDD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5969198E-0D06-4E76-89AA-FC2CB79F0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AC33B88C-D79F-4268-8E00-CC024910EB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710736" y="1983961"/>
            <a:ext cx="9832961" cy="22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endParaRPr lang="en-US" altLang="ko-KR" sz="2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>
              <a:lnSpc>
                <a:spcPct val="150000"/>
              </a:lnSpc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yong'inlari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statistikasi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_ 2p</a:t>
            </a:r>
          </a:p>
          <a:p>
            <a:pPr marL="514350" lvl="0" indent="-514350">
              <a:lnSpc>
                <a:spcPct val="150000"/>
              </a:lnSpc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Yoqilg'i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isitgichi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4p</a:t>
            </a:r>
          </a:p>
          <a:p>
            <a:pPr marL="514350" lvl="0" indent="-514350">
              <a:lnSpc>
                <a:spcPct val="150000"/>
              </a:lnSpc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Oilada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xavfsizlik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qoidalari</a:t>
            </a:r>
            <a:r>
              <a:rPr lang="en-US" altLang="ko-KR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_ 6p</a:t>
            </a:r>
            <a:endParaRPr lang="en-US" sz="28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21">
            <a:extLst>
              <a:ext uri="{FF2B5EF4-FFF2-40B4-BE49-F238E27FC236}">
                <a16:creationId xmlns:a16="http://schemas.microsoft.com/office/drawing/2014/main" id="{573E9E01-B336-4C97-BA0F-1999A9D342E9}"/>
              </a:ext>
            </a:extLst>
          </p:cNvPr>
          <p:cNvSpPr/>
          <p:nvPr/>
        </p:nvSpPr>
        <p:spPr>
          <a:xfrm>
            <a:off x="235011" y="6517710"/>
            <a:ext cx="7889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Nogiron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1">
            <a:extLst>
              <a:ext uri="{FF2B5EF4-FFF2-40B4-BE49-F238E27FC236}">
                <a16:creationId xmlns:a16="http://schemas.microsoft.com/office/drawing/2014/main" id="{66DF1114-771F-4CEE-9224-E2CD874416E7}"/>
              </a:ext>
            </a:extLst>
          </p:cNvPr>
          <p:cNvSpPr/>
          <p:nvPr/>
        </p:nvSpPr>
        <p:spPr>
          <a:xfrm>
            <a:off x="1057916" y="6516586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Ayol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1">
            <a:extLst>
              <a:ext uri="{FF2B5EF4-FFF2-40B4-BE49-F238E27FC236}">
                <a16:creationId xmlns:a16="http://schemas.microsoft.com/office/drawing/2014/main" id="{9112F885-ADD1-4380-A7F6-CA266712C0B6}"/>
              </a:ext>
            </a:extLst>
          </p:cNvPr>
          <p:cNvSpPr/>
          <p:nvPr/>
        </p:nvSpPr>
        <p:spPr>
          <a:xfrm>
            <a:off x="1696991" y="6516585"/>
            <a:ext cx="5693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Katta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1">
            <a:extLst>
              <a:ext uri="{FF2B5EF4-FFF2-40B4-BE49-F238E27FC236}">
                <a16:creationId xmlns:a16="http://schemas.microsoft.com/office/drawing/2014/main" id="{FB5B6246-46FE-49C4-BD1C-393E0E18B594}"/>
              </a:ext>
            </a:extLst>
          </p:cNvPr>
          <p:cNvSpPr/>
          <p:nvPr/>
        </p:nvSpPr>
        <p:spPr>
          <a:xfrm>
            <a:off x="2304601" y="6497826"/>
            <a:ext cx="9877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Chet ellik</a:t>
            </a:r>
            <a:endParaRPr lang="en-US" altLang="ko-KR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781050" y="1121124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927378" y="4015751"/>
            <a:ext cx="4908838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3" name="Google Shape;153;p16"/>
          <p:cNvSpPr/>
          <p:nvPr/>
        </p:nvSpPr>
        <p:spPr>
          <a:xfrm>
            <a:off x="639492" y="1999624"/>
            <a:ext cx="538067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11am on October 7, 2019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US" altLang="ko-KR" sz="16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Goyang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petrol station in </a:t>
            </a:r>
            <a:r>
              <a:rPr lang="en-US" altLang="ko-KR" sz="16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Goyang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province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fuel tank exploded, causing a major fire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fire spread widely and caused anxiety in the public (property damage of 4.3 billion won, no casualties)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let's analyze the petrol fire as well as the regulations on petrol safety.</a:t>
            </a:r>
            <a:endParaRPr sz="1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2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371721" y="2313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980581" y="215726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Benzin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yong'inlari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statistikasi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58D1FA76-FC2B-4B7B-AD78-6450C6715C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62C1153E-A60D-464C-A574-FFB957F9E6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B21B71C-E87C-42FA-A319-4CA5F7E7B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0DA1F522-3D58-4E4D-9C6C-1BCFBD18B9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6">
            <a:extLst>
              <a:ext uri="{FF2B5EF4-FFF2-40B4-BE49-F238E27FC236}">
                <a16:creationId xmlns:a16="http://schemas.microsoft.com/office/drawing/2014/main" id="{3304783B-DB09-4D13-9388-8C7B74AA31FF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7" name="Google Shape;98;p1">
              <a:extLst>
                <a:ext uri="{FF2B5EF4-FFF2-40B4-BE49-F238E27FC236}">
                  <a16:creationId xmlns:a16="http://schemas.microsoft.com/office/drawing/2014/main" id="{96C3681B-4D59-4EE4-A06A-A5EDC7F4DA37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2" name="Google Shape;99;p1">
                <a:extLst>
                  <a:ext uri="{FF2B5EF4-FFF2-40B4-BE49-F238E27FC236}">
                    <a16:creationId xmlns:a16="http://schemas.microsoft.com/office/drawing/2014/main" id="{812A92D2-4671-4D26-9E5A-ACA0F215F2EC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5" name="Google Shape;100;p1">
                  <a:extLst>
                    <a:ext uri="{FF2B5EF4-FFF2-40B4-BE49-F238E27FC236}">
                      <a16:creationId xmlns:a16="http://schemas.microsoft.com/office/drawing/2014/main" id="{41A2F6A8-016C-4E1F-B949-D6272CA92E0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101;p1">
                  <a:extLst>
                    <a:ext uri="{FF2B5EF4-FFF2-40B4-BE49-F238E27FC236}">
                      <a16:creationId xmlns:a16="http://schemas.microsoft.com/office/drawing/2014/main" id="{0A751878-A969-4A61-9FCD-519258D5251C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3" name="Google Shape;102;p1">
                <a:extLst>
                  <a:ext uri="{FF2B5EF4-FFF2-40B4-BE49-F238E27FC236}">
                    <a16:creationId xmlns:a16="http://schemas.microsoft.com/office/drawing/2014/main" id="{6AA606EF-A914-466A-8B8A-294B71D70226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103;p1">
                <a:extLst>
                  <a:ext uri="{FF2B5EF4-FFF2-40B4-BE49-F238E27FC236}">
                    <a16:creationId xmlns:a16="http://schemas.microsoft.com/office/drawing/2014/main" id="{A2566AD7-1317-42A4-A7CC-7E9F733F2E2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9AD84069-8104-4CA1-9F5F-CFD2BAFB52F2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29DF0506-5901-436B-9E70-BD4AF2C187A7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1">
              <a:extLst>
                <a:ext uri="{FF2B5EF4-FFF2-40B4-BE49-F238E27FC236}">
                  <a16:creationId xmlns:a16="http://schemas.microsoft.com/office/drawing/2014/main" id="{D0FE195A-5EC4-4C2D-9D6D-2B31ACC7C019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1">
              <a:extLst>
                <a:ext uri="{FF2B5EF4-FFF2-40B4-BE49-F238E27FC236}">
                  <a16:creationId xmlns:a16="http://schemas.microsoft.com/office/drawing/2014/main" id="{BD8B6262-AC91-4DFB-AAFF-DE1C11B073C5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F589E6BE-9C6E-4D89-9532-0073DC6AD07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112C1FF5-F879-4811-8427-A90ED3BED7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8E21B4D-B972-4BAA-A780-3A4BE0C79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</a:t>
            </a:r>
            <a:endParaRPr dirty="0"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1" y="1312592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2304769" y="5712436"/>
            <a:ext cx="78201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Fire Data System</a:t>
            </a:r>
            <a:r>
              <a:rPr 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www.firedata.go.kr</a:t>
            </a:r>
            <a:r>
              <a:rPr 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on the Occurrence of Oil fires</a:t>
            </a:r>
            <a:endParaRPr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BBBA429-6585-49FC-8781-DABF59282797}"/>
              </a:ext>
            </a:extLst>
          </p:cNvPr>
          <p:cNvSpPr/>
          <p:nvPr/>
        </p:nvSpPr>
        <p:spPr>
          <a:xfrm>
            <a:off x="3388659" y="1237809"/>
            <a:ext cx="3030070" cy="34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Google Shape;167;p17">
            <a:extLst>
              <a:ext uri="{FF2B5EF4-FFF2-40B4-BE49-F238E27FC236}">
                <a16:creationId xmlns:a16="http://schemas.microsoft.com/office/drawing/2014/main" id="{B2F68201-5466-4B9E-A138-C7D19D6FEA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2756" b="22811"/>
          <a:stretch/>
        </p:blipFill>
        <p:spPr>
          <a:xfrm>
            <a:off x="2458" y="5002307"/>
            <a:ext cx="9897192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656F141-529E-4951-9593-C52CF514F7F8}"/>
              </a:ext>
            </a:extLst>
          </p:cNvPr>
          <p:cNvSpPr/>
          <p:nvPr/>
        </p:nvSpPr>
        <p:spPr>
          <a:xfrm>
            <a:off x="2560977" y="5016005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AECF0D-C879-4483-BE65-69CCA48F9C93}"/>
              </a:ext>
            </a:extLst>
          </p:cNvPr>
          <p:cNvSpPr/>
          <p:nvPr/>
        </p:nvSpPr>
        <p:spPr>
          <a:xfrm>
            <a:off x="4054224" y="5015690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CED029-7FDE-4F0F-846B-DD2F47606CDA}"/>
              </a:ext>
            </a:extLst>
          </p:cNvPr>
          <p:cNvSpPr/>
          <p:nvPr/>
        </p:nvSpPr>
        <p:spPr>
          <a:xfrm>
            <a:off x="5569755" y="5030573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A8DE03-172A-4C39-99CD-FFCD1D16D729}"/>
              </a:ext>
            </a:extLst>
          </p:cNvPr>
          <p:cNvSpPr/>
          <p:nvPr/>
        </p:nvSpPr>
        <p:spPr>
          <a:xfrm>
            <a:off x="7078755" y="5032709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pic>
        <p:nvPicPr>
          <p:cNvPr id="21" name="Google Shape;167;p17">
            <a:extLst>
              <a:ext uri="{FF2B5EF4-FFF2-40B4-BE49-F238E27FC236}">
                <a16:creationId xmlns:a16="http://schemas.microsoft.com/office/drawing/2014/main" id="{E95B0BE0-3848-44A5-8CE8-69AAE87A5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63" t="76797" r="44229" b="18900"/>
          <a:stretch/>
        </p:blipFill>
        <p:spPr>
          <a:xfrm>
            <a:off x="4769224" y="5280212"/>
            <a:ext cx="753035" cy="295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9FF1557-0B5A-43A4-A506-0D8B747FF432}"/>
              </a:ext>
            </a:extLst>
          </p:cNvPr>
          <p:cNvSpPr/>
          <p:nvPr/>
        </p:nvSpPr>
        <p:spPr>
          <a:xfrm>
            <a:off x="4661608" y="5363142"/>
            <a:ext cx="157927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The Number of Fires</a:t>
            </a:r>
            <a:endParaRPr lang="en-US" altLang="ko-KR" sz="36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BE56D850-ECFD-435B-AC0E-86B7A4970FF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7A6E6D9C-79DF-4D73-B7E4-E9031B923C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976F752-D3A3-4582-8ACF-478F314C72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41E3C19C-60B4-4BF0-8A52-F29F7BC19F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6">
            <a:extLst>
              <a:ext uri="{FF2B5EF4-FFF2-40B4-BE49-F238E27FC236}">
                <a16:creationId xmlns:a16="http://schemas.microsoft.com/office/drawing/2014/main" id="{19432C72-E1C8-4C74-8D52-363E45C75B71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5" name="Google Shape;98;p1">
              <a:extLst>
                <a:ext uri="{FF2B5EF4-FFF2-40B4-BE49-F238E27FC236}">
                  <a16:creationId xmlns:a16="http://schemas.microsoft.com/office/drawing/2014/main" id="{0F20221A-B5F0-48C3-A6D8-6E91BA4848F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0" name="Google Shape;99;p1">
                <a:extLst>
                  <a:ext uri="{FF2B5EF4-FFF2-40B4-BE49-F238E27FC236}">
                    <a16:creationId xmlns:a16="http://schemas.microsoft.com/office/drawing/2014/main" id="{D99F8794-1931-4483-9167-6DD930480AEE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3" name="Google Shape;100;p1">
                  <a:extLst>
                    <a:ext uri="{FF2B5EF4-FFF2-40B4-BE49-F238E27FC236}">
                      <a16:creationId xmlns:a16="http://schemas.microsoft.com/office/drawing/2014/main" id="{E3E62D05-F1AA-4058-AB26-7E81DB2B763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101;p1">
                  <a:extLst>
                    <a:ext uri="{FF2B5EF4-FFF2-40B4-BE49-F238E27FC236}">
                      <a16:creationId xmlns:a16="http://schemas.microsoft.com/office/drawing/2014/main" id="{F48A7962-4F80-490C-ACD4-76B5B381C14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1" name="Google Shape;102;p1">
                <a:extLst>
                  <a:ext uri="{FF2B5EF4-FFF2-40B4-BE49-F238E27FC236}">
                    <a16:creationId xmlns:a16="http://schemas.microsoft.com/office/drawing/2014/main" id="{A3272BBB-2693-415B-94E0-4C69EB3FC9C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103;p1">
                <a:extLst>
                  <a:ext uri="{FF2B5EF4-FFF2-40B4-BE49-F238E27FC236}">
                    <a16:creationId xmlns:a16="http://schemas.microsoft.com/office/drawing/2014/main" id="{A0495F27-8711-4536-952B-0D7A3912636E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2AC9ED72-D464-444F-83A7-4D95F5ACA599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1">
              <a:extLst>
                <a:ext uri="{FF2B5EF4-FFF2-40B4-BE49-F238E27FC236}">
                  <a16:creationId xmlns:a16="http://schemas.microsoft.com/office/drawing/2014/main" id="{64FBB124-1608-4363-B846-520531A28D1C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7EFBB786-E656-48B6-8AFB-CA3B34E03119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C4ADCC74-1FE8-4C11-BCB1-11D875D5AAC9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5" name="직사각형 1">
            <a:extLst>
              <a:ext uri="{FF2B5EF4-FFF2-40B4-BE49-F238E27FC236}">
                <a16:creationId xmlns:a16="http://schemas.microsoft.com/office/drawing/2014/main" id="{7B4E5BAE-E2CD-4532-B44F-0AC5F410DED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12">
            <a:extLst>
              <a:ext uri="{FF2B5EF4-FFF2-40B4-BE49-F238E27FC236}">
                <a16:creationId xmlns:a16="http://schemas.microsoft.com/office/drawing/2014/main" id="{F9259549-F052-4862-813D-667DF3DD79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3FBC3EE3-502F-4B3B-883A-CFA6ED190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EC0477A-9114-4421-8F24-A4ACA33EB465}"/>
              </a:ext>
            </a:extLst>
          </p:cNvPr>
          <p:cNvSpPr/>
          <p:nvPr/>
        </p:nvSpPr>
        <p:spPr>
          <a:xfrm>
            <a:off x="2909822" y="1213563"/>
            <a:ext cx="4080004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Statistics on the Occurrence of Oil fires</a:t>
            </a:r>
            <a:endParaRPr lang="en-US" altLang="ko-KR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0" name="Google Shape;161;p16">
            <a:extLst>
              <a:ext uri="{FF2B5EF4-FFF2-40B4-BE49-F238E27FC236}">
                <a16:creationId xmlns:a16="http://schemas.microsoft.com/office/drawing/2014/main" id="{06BBCA23-5894-422D-AECD-E9143B838ECC}"/>
              </a:ext>
            </a:extLst>
          </p:cNvPr>
          <p:cNvSpPr/>
          <p:nvPr/>
        </p:nvSpPr>
        <p:spPr>
          <a:xfrm>
            <a:off x="371721" y="2313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62;p16">
            <a:extLst>
              <a:ext uri="{FF2B5EF4-FFF2-40B4-BE49-F238E27FC236}">
                <a16:creationId xmlns:a16="http://schemas.microsoft.com/office/drawing/2014/main" id="{67B59676-C15E-4EA8-9D6C-CCD0E01B92A5}"/>
              </a:ext>
            </a:extLst>
          </p:cNvPr>
          <p:cNvSpPr/>
          <p:nvPr/>
        </p:nvSpPr>
        <p:spPr>
          <a:xfrm>
            <a:off x="980581" y="215726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Benzin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yong'inlari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statistikasi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4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183341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273214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338817" y="1649710"/>
            <a:ext cx="3274774" cy="66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fire caused by a gasoline in Suwon, three people suffered severe burns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273214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172562" y="2656915"/>
            <a:ext cx="336930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600" dirty="0">
                <a:solidFill>
                  <a:schemeClr val="dk1"/>
                </a:solidFill>
              </a:rPr>
              <a:t>At a restaurant in the Kwon Son district of Suwon city, a fire broke out and it took 20 minutes for the fire to be extinguished.</a:t>
            </a:r>
          </a:p>
          <a:p>
            <a:pPr lvl="0" algn="ctr"/>
            <a:endParaRPr lang="en-US" altLang="ko-KR" sz="1600" dirty="0">
              <a:solidFill>
                <a:schemeClr val="dk1"/>
              </a:solidFill>
            </a:endParaRPr>
          </a:p>
          <a:p>
            <a:pPr lvl="0" algn="ctr"/>
            <a:r>
              <a:rPr lang="en-US" altLang="ko-KR" sz="1600" dirty="0">
                <a:solidFill>
                  <a:schemeClr val="dk1"/>
                </a:solidFill>
              </a:rPr>
              <a:t>The fire resulted in three people injured all over their bodies and legs and immediately taken to the hospital</a:t>
            </a:r>
            <a:r>
              <a:rPr lang="ko-K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en-CA" altLang="ko-KR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ko-K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lang="en-US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r>
              <a:rPr lang="en-US" altLang="ko-K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dirty="0">
                <a:solidFill>
                  <a:schemeClr val="dk1"/>
                </a:solidFill>
              </a:rPr>
              <a:t>New</a:t>
            </a:r>
            <a:r>
              <a:rPr lang="en-CA" altLang="ko-KR" sz="1200" dirty="0">
                <a:solidFill>
                  <a:schemeClr val="dk1"/>
                </a:solidFill>
              </a:rPr>
              <a:t>s </a:t>
            </a:r>
            <a:r>
              <a:rPr lang="en-US" altLang="ko-K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2019.1.14.</a:t>
            </a:r>
            <a:endParaRPr lang="en-US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5317724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5407597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5537209" y="1600718"/>
            <a:ext cx="317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a petrol heater caused fire at a restaurant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5407597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417982" y="2665136"/>
            <a:ext cx="316879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700" dirty="0">
                <a:solidFill>
                  <a:schemeClr val="dk1"/>
                </a:solidFill>
              </a:rPr>
              <a:t>At a restaurant in </a:t>
            </a:r>
            <a:r>
              <a:rPr lang="en-US" altLang="ko-KR" sz="1700" dirty="0" err="1">
                <a:solidFill>
                  <a:schemeClr val="dk1"/>
                </a:solidFill>
              </a:rPr>
              <a:t>SeongNam</a:t>
            </a:r>
            <a:r>
              <a:rPr lang="en-US" altLang="ko-KR" sz="1700" dirty="0">
                <a:solidFill>
                  <a:schemeClr val="dk1"/>
                </a:solidFill>
              </a:rPr>
              <a:t> province, a petrol heater killed a 50-year-old woman.</a:t>
            </a:r>
          </a:p>
          <a:p>
            <a:pPr lvl="0" algn="ctr"/>
            <a:endParaRPr lang="en-US" altLang="ko-KR" sz="1700" dirty="0">
              <a:solidFill>
                <a:schemeClr val="dk1"/>
              </a:solidFill>
            </a:endParaRPr>
          </a:p>
          <a:p>
            <a:pPr lvl="0" algn="ctr"/>
            <a:r>
              <a:rPr lang="en-US" altLang="ko-KR" sz="1700" dirty="0">
                <a:solidFill>
                  <a:schemeClr val="dk1"/>
                </a:solidFill>
              </a:rPr>
              <a:t>The reason for the fire is that the store has opened the petrol heater that caused the fire to ignite the oil.</a:t>
            </a:r>
            <a:r>
              <a:rPr lang="ko-KR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endParaRPr lang="en-CA" altLang="ko-KR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en-CA" altLang="ko-KR" sz="1300" dirty="0">
              <a:solidFill>
                <a:schemeClr val="dk1"/>
              </a:solidFill>
            </a:endParaRPr>
          </a:p>
          <a:p>
            <a:pPr lvl="0" algn="r"/>
            <a:endParaRPr lang="en-US" altLang="ko-KR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r"/>
            <a:r>
              <a:rPr lang="ko-KR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MBC 2018.3.27.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EA54FF5F-DFD4-404D-BF1A-B5DEC0181CE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85846F1E-3958-40BF-AA2A-C537E5BBB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35AA333-2722-40A9-9ECC-77C084CDD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5" name="Google Shape;141;p16">
            <a:extLst>
              <a:ext uri="{FF2B5EF4-FFF2-40B4-BE49-F238E27FC236}">
                <a16:creationId xmlns:a16="http://schemas.microsoft.com/office/drawing/2014/main" id="{11CDA46E-E06D-4AEA-BC02-8A9ACC9217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6">
            <a:extLst>
              <a:ext uri="{FF2B5EF4-FFF2-40B4-BE49-F238E27FC236}">
                <a16:creationId xmlns:a16="http://schemas.microsoft.com/office/drawing/2014/main" id="{9F283B50-9249-4A58-ABEF-9419330065DF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3" name="Google Shape;98;p1">
              <a:extLst>
                <a:ext uri="{FF2B5EF4-FFF2-40B4-BE49-F238E27FC236}">
                  <a16:creationId xmlns:a16="http://schemas.microsoft.com/office/drawing/2014/main" id="{3FF549F3-895A-4BC8-A4EE-AD254A0BEBE8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8" name="Google Shape;99;p1">
                <a:extLst>
                  <a:ext uri="{FF2B5EF4-FFF2-40B4-BE49-F238E27FC236}">
                    <a16:creationId xmlns:a16="http://schemas.microsoft.com/office/drawing/2014/main" id="{EEDFA859-7075-45EA-AB62-82A00A419051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1" name="Google Shape;100;p1">
                  <a:extLst>
                    <a:ext uri="{FF2B5EF4-FFF2-40B4-BE49-F238E27FC236}">
                      <a16:creationId xmlns:a16="http://schemas.microsoft.com/office/drawing/2014/main" id="{27EF94F5-BA3C-4430-97FC-DB576ECB842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101;p1">
                  <a:extLst>
                    <a:ext uri="{FF2B5EF4-FFF2-40B4-BE49-F238E27FC236}">
                      <a16:creationId xmlns:a16="http://schemas.microsoft.com/office/drawing/2014/main" id="{1927CF66-D813-4FD1-B161-45E673B63FD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9" name="Google Shape;102;p1">
                <a:extLst>
                  <a:ext uri="{FF2B5EF4-FFF2-40B4-BE49-F238E27FC236}">
                    <a16:creationId xmlns:a16="http://schemas.microsoft.com/office/drawing/2014/main" id="{2CEA9A4E-5B28-4414-B4FC-E905170F1C98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103;p1">
                <a:extLst>
                  <a:ext uri="{FF2B5EF4-FFF2-40B4-BE49-F238E27FC236}">
                    <a16:creationId xmlns:a16="http://schemas.microsoft.com/office/drawing/2014/main" id="{0429D416-0F5C-4865-BA5C-DACAA58E702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5C647057-4EB6-4764-A6E7-89CEC4EBD8D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4CB6EBD7-B6F6-406F-BC5F-AD64D20099D0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5D5AEC6A-88DD-411F-884A-649BA1E2B00E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1">
              <a:extLst>
                <a:ext uri="{FF2B5EF4-FFF2-40B4-BE49-F238E27FC236}">
                  <a16:creationId xmlns:a16="http://schemas.microsoft.com/office/drawing/2014/main" id="{2D333287-F0EE-4B6C-889A-FFF7547D39D9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직사각형 1">
            <a:extLst>
              <a:ext uri="{FF2B5EF4-FFF2-40B4-BE49-F238E27FC236}">
                <a16:creationId xmlns:a16="http://schemas.microsoft.com/office/drawing/2014/main" id="{C4C212FE-722D-44AC-BF31-4EE4B1FA939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12">
            <a:extLst>
              <a:ext uri="{FF2B5EF4-FFF2-40B4-BE49-F238E27FC236}">
                <a16:creationId xmlns:a16="http://schemas.microsoft.com/office/drawing/2014/main" id="{F4C4937D-F1AE-4E09-AA4D-AF99E2B9F1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70902C98-3EBA-489D-9979-DE980DFFC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sp>
        <p:nvSpPr>
          <p:cNvPr id="46" name="Google Shape;161;p16">
            <a:extLst>
              <a:ext uri="{FF2B5EF4-FFF2-40B4-BE49-F238E27FC236}">
                <a16:creationId xmlns:a16="http://schemas.microsoft.com/office/drawing/2014/main" id="{1D8BD136-DCD3-4D27-A451-21D1C7995630}"/>
              </a:ext>
            </a:extLst>
          </p:cNvPr>
          <p:cNvSpPr/>
          <p:nvPr/>
        </p:nvSpPr>
        <p:spPr>
          <a:xfrm>
            <a:off x="371721" y="2313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62;p16">
            <a:extLst>
              <a:ext uri="{FF2B5EF4-FFF2-40B4-BE49-F238E27FC236}">
                <a16:creationId xmlns:a16="http://schemas.microsoft.com/office/drawing/2014/main" id="{070B0A4D-EC82-445C-A6AA-A832010A3C12}"/>
              </a:ext>
            </a:extLst>
          </p:cNvPr>
          <p:cNvSpPr/>
          <p:nvPr/>
        </p:nvSpPr>
        <p:spPr>
          <a:xfrm>
            <a:off x="980581" y="215726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Benzin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yong'inlari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statistikasi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3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4460904" y="2261049"/>
            <a:ext cx="4658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hisoblagichidan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foydalanishdan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oldin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ichida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bor-yo'qligini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tekshirib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ko'ring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Yonuvchan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narsalarning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mavjudligini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tekshiring</a:t>
            </a:r>
            <a:endParaRPr dirty="0"/>
          </a:p>
        </p:txBody>
      </p: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5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321209" y="21934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321209" y="21934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917388" y="203734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Yoqilg'i</a:t>
            </a:r>
            <a:r>
              <a:rPr lang="en-CA" altLang="ko-KR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isitgichi</a:t>
            </a:r>
            <a:r>
              <a:rPr lang="en-CA" altLang="ko-KR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4">
            <a:alphaModFix/>
          </a:blip>
          <a:srcRect t="17697"/>
          <a:stretch/>
        </p:blipFill>
        <p:spPr>
          <a:xfrm>
            <a:off x="1104570" y="1448591"/>
            <a:ext cx="2585053" cy="2127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5">
            <a:alphaModFix/>
          </a:blip>
          <a:srcRect l="11819" t="18660" r="11833" b="19634"/>
          <a:stretch/>
        </p:blipFill>
        <p:spPr>
          <a:xfrm>
            <a:off x="1093974" y="4063017"/>
            <a:ext cx="2540478" cy="220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Google Shape;221;p19"/>
          <p:cNvSpPr/>
          <p:nvPr/>
        </p:nvSpPr>
        <p:spPr>
          <a:xfrm>
            <a:off x="3924188" y="1463580"/>
            <a:ext cx="499339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4460906" y="4129181"/>
            <a:ext cx="4658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ishlatish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paytida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qurilma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qizib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ketmasligi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sozlang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Dvigatel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qizib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ketmasligi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tez-tez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tekshirib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turing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dvigatelni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yonilg'i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quyishdan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oldin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issiqni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sovishini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kuting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024E5349-0FA7-4FA0-9F40-A77D3AFE17E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89F8B5CC-E10C-4D9B-9BDB-88C6CFF64D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C0B09E3-1D0A-4071-870E-E0C41880D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DA71682D-6C67-4DB8-A907-475630B4A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36">
            <a:extLst>
              <a:ext uri="{FF2B5EF4-FFF2-40B4-BE49-F238E27FC236}">
                <a16:creationId xmlns:a16="http://schemas.microsoft.com/office/drawing/2014/main" id="{02547E47-EE70-479B-BA22-E65DBCD30C51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7" name="Google Shape;98;p1">
              <a:extLst>
                <a:ext uri="{FF2B5EF4-FFF2-40B4-BE49-F238E27FC236}">
                  <a16:creationId xmlns:a16="http://schemas.microsoft.com/office/drawing/2014/main" id="{0D3F1313-BCC3-47E6-84EC-E63367849487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2" name="Google Shape;99;p1">
                <a:extLst>
                  <a:ext uri="{FF2B5EF4-FFF2-40B4-BE49-F238E27FC236}">
                    <a16:creationId xmlns:a16="http://schemas.microsoft.com/office/drawing/2014/main" id="{98C9F226-AD35-43FE-A5F0-2B9DDDCED986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5" name="Google Shape;100;p1">
                  <a:extLst>
                    <a:ext uri="{FF2B5EF4-FFF2-40B4-BE49-F238E27FC236}">
                      <a16:creationId xmlns:a16="http://schemas.microsoft.com/office/drawing/2014/main" id="{13673015-3A42-47B7-B3EE-0E889C7DE26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101;p1">
                  <a:extLst>
                    <a:ext uri="{FF2B5EF4-FFF2-40B4-BE49-F238E27FC236}">
                      <a16:creationId xmlns:a16="http://schemas.microsoft.com/office/drawing/2014/main" id="{60E1373D-D6EC-4B4E-95DB-77F7AAE22D6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Google Shape;102;p1">
                <a:extLst>
                  <a:ext uri="{FF2B5EF4-FFF2-40B4-BE49-F238E27FC236}">
                    <a16:creationId xmlns:a16="http://schemas.microsoft.com/office/drawing/2014/main" id="{D2AF325A-F020-496B-B9ED-D41B9ECF75C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3;p1">
                <a:extLst>
                  <a:ext uri="{FF2B5EF4-FFF2-40B4-BE49-F238E27FC236}">
                    <a16:creationId xmlns:a16="http://schemas.microsoft.com/office/drawing/2014/main" id="{A96112E6-01A2-4F40-9D9F-85A90E08142A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63C91AEC-F319-4522-AECD-E5EC70ED7A0A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453C8890-277D-4D2D-9CD2-6A6579B75EB3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AD43D3F1-678B-405D-9663-F5B399376331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F8AAE74E-FA2A-403D-8B65-0735F8CC3946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D2A334F-BC5D-4DDA-B0B6-E040229F2D1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3F3CEA44-D06D-4BB8-B535-CF4168AB0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3D1CE42-8D28-4739-9853-05F484CE8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FD36D18-9A57-4D91-84CF-B8E8618498B5}"/>
              </a:ext>
            </a:extLst>
          </p:cNvPr>
          <p:cNvSpPr/>
          <p:nvPr/>
        </p:nvSpPr>
        <p:spPr>
          <a:xfrm>
            <a:off x="4259179" y="1622612"/>
            <a:ext cx="4535901" cy="47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Benzinli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isitgichdan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xavfsiz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foydalaning</a:t>
            </a:r>
            <a:endParaRPr lang="en-US" altLang="ko-KR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3AE4B454-1363-4843-911F-F94C80144485}"/>
              </a:ext>
            </a:extLst>
          </p:cNvPr>
          <p:cNvSpPr/>
          <p:nvPr/>
        </p:nvSpPr>
        <p:spPr>
          <a:xfrm>
            <a:off x="4259179" y="241570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FAFFE138-B6AE-4AA1-B9E4-52A305B88DB9}"/>
              </a:ext>
            </a:extLst>
          </p:cNvPr>
          <p:cNvSpPr/>
          <p:nvPr/>
        </p:nvSpPr>
        <p:spPr>
          <a:xfrm>
            <a:off x="4259178" y="430322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dirty="0"/>
          </a:p>
        </p:txBody>
      </p:sp>
      <p:sp>
        <p:nvSpPr>
          <p:cNvPr id="235" name="Google Shape;235;p20"/>
          <p:cNvSpPr/>
          <p:nvPr/>
        </p:nvSpPr>
        <p:spPr>
          <a:xfrm>
            <a:off x="334819" y="22745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978821" y="202615"/>
            <a:ext cx="6100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CA" altLang="ko-KR"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Yoqilg'i</a:t>
            </a:r>
            <a:r>
              <a:rPr lang="en-CA" altLang="ko-KR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isitgichi</a:t>
            </a:r>
            <a:r>
              <a:rPr lang="en-CA" altLang="ko-KR" sz="2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754313"/>
            <a:ext cx="6599767" cy="403519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978821" y="5765972"/>
            <a:ext cx="10510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none" strike="noStrike" cap="none" dirty="0" err="1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Milliy</a:t>
            </a:r>
            <a:r>
              <a:rPr lang="en-US" altLang="ko-KR" sz="1200" u="none" strike="noStrike" cap="none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en-US" altLang="ko-KR" sz="1200" u="none" strike="noStrike" cap="none" dirty="0" err="1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yong'in</a:t>
            </a:r>
            <a:r>
              <a:rPr lang="en-US" altLang="ko-KR" sz="1200" u="none" strike="noStrike" cap="none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en-US" altLang="ko-KR" sz="1200" u="none" strike="noStrike" cap="none" dirty="0" err="1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ma'lumotlari</a:t>
            </a:r>
            <a:r>
              <a:rPr lang="en-US" altLang="ko-KR" sz="1200" u="none" strike="noStrike" cap="none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en-US" altLang="ko-KR" sz="1200" u="none" strike="noStrike" cap="none" dirty="0" err="1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tizimi</a:t>
            </a:r>
            <a:r>
              <a:rPr lang="en-US" altLang="ko-K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altLang="ko-KR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www.nfds.go.kr</a:t>
            </a:r>
            <a:r>
              <a:rPr lang="en-US" altLang="ko-K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Yoqilg'i 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isitgichi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yog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'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pechkasi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Yong'in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paydo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bo'lishi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en-US" altLang="ko-KR" sz="1200" dirty="0" err="1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statistikasi</a:t>
            </a:r>
            <a:endParaRPr lang="en-US" sz="1200" dirty="0">
              <a:solidFill>
                <a:schemeClr val="dk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4C83E80-1556-4334-A4E2-24010BEC84E4}"/>
              </a:ext>
            </a:extLst>
          </p:cNvPr>
          <p:cNvSpPr/>
          <p:nvPr/>
        </p:nvSpPr>
        <p:spPr>
          <a:xfrm>
            <a:off x="2994212" y="1326776"/>
            <a:ext cx="3891642" cy="41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16E443-052F-455B-AA74-CB6D5BD3E586}"/>
              </a:ext>
            </a:extLst>
          </p:cNvPr>
          <p:cNvSpPr/>
          <p:nvPr/>
        </p:nvSpPr>
        <p:spPr>
          <a:xfrm>
            <a:off x="2560977" y="5075225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6105B2-DD3D-4DAD-A229-43DEDB1BD29A}"/>
              </a:ext>
            </a:extLst>
          </p:cNvPr>
          <p:cNvSpPr/>
          <p:nvPr/>
        </p:nvSpPr>
        <p:spPr>
          <a:xfrm>
            <a:off x="4054224" y="5074910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75E646-E3E7-49EA-8954-67DB7B6198A3}"/>
              </a:ext>
            </a:extLst>
          </p:cNvPr>
          <p:cNvSpPr/>
          <p:nvPr/>
        </p:nvSpPr>
        <p:spPr>
          <a:xfrm>
            <a:off x="5569755" y="5089793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9E8093A-77AD-4C30-976A-7BADD11DB8D7}"/>
              </a:ext>
            </a:extLst>
          </p:cNvPr>
          <p:cNvSpPr/>
          <p:nvPr/>
        </p:nvSpPr>
        <p:spPr>
          <a:xfrm>
            <a:off x="7078755" y="5091929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pic>
        <p:nvPicPr>
          <p:cNvPr id="26" name="Google Shape;227;p20">
            <a:extLst>
              <a:ext uri="{FF2B5EF4-FFF2-40B4-BE49-F238E27FC236}">
                <a16:creationId xmlns:a16="http://schemas.microsoft.com/office/drawing/2014/main" id="{872D15EB-D4FF-4821-86B9-D64974EB0E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643" t="74321" r="20576" b="20985"/>
          <a:stretch/>
        </p:blipFill>
        <p:spPr>
          <a:xfrm>
            <a:off x="1945341" y="5109882"/>
            <a:ext cx="5916706" cy="3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E38287BD-4151-468F-9F1D-5AD3FFD012C8}"/>
              </a:ext>
            </a:extLst>
          </p:cNvPr>
          <p:cNvSpPr/>
          <p:nvPr/>
        </p:nvSpPr>
        <p:spPr>
          <a:xfrm>
            <a:off x="2392987" y="5093062"/>
            <a:ext cx="8018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 </a:t>
            </a:r>
            <a:r>
              <a:rPr lang="en-US" altLang="ko-KR" b="0" cap="none" spc="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yil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584D781-5A6A-484C-9A1C-C4DEEBC223DA}"/>
              </a:ext>
            </a:extLst>
          </p:cNvPr>
          <p:cNvSpPr/>
          <p:nvPr/>
        </p:nvSpPr>
        <p:spPr>
          <a:xfrm>
            <a:off x="3863909" y="5092747"/>
            <a:ext cx="8018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 </a:t>
            </a:r>
            <a:r>
              <a:rPr lang="en-US" altLang="ko-KR" b="0" cap="none" spc="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yil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E2AB944-FB02-4321-BAAC-CED0B309070E}"/>
              </a:ext>
            </a:extLst>
          </p:cNvPr>
          <p:cNvSpPr/>
          <p:nvPr/>
        </p:nvSpPr>
        <p:spPr>
          <a:xfrm>
            <a:off x="5459950" y="5107630"/>
            <a:ext cx="8018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</a:t>
            </a:r>
            <a:r>
              <a:rPr lang="en-US" altLang="ko-KR" b="0" cap="none" spc="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yil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7C0C40A-4532-4A35-8083-51042775F66D}"/>
              </a:ext>
            </a:extLst>
          </p:cNvPr>
          <p:cNvSpPr/>
          <p:nvPr/>
        </p:nvSpPr>
        <p:spPr>
          <a:xfrm>
            <a:off x="6968950" y="5109766"/>
            <a:ext cx="8018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 </a:t>
            </a:r>
            <a:r>
              <a:rPr lang="en-US" altLang="ko-KR" b="0" cap="none" spc="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yil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8F5BA640-3390-4438-A886-E842B570C6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41;p16">
            <a:extLst>
              <a:ext uri="{FF2B5EF4-FFF2-40B4-BE49-F238E27FC236}">
                <a16:creationId xmlns:a16="http://schemas.microsoft.com/office/drawing/2014/main" id="{017FC81F-F207-449C-970C-A345BC0363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4D794204-3BC2-478D-AA4D-8B96BC79F148}"/>
              </a:ext>
            </a:extLst>
          </p:cNvPr>
          <p:cNvSpPr/>
          <p:nvPr/>
        </p:nvSpPr>
        <p:spPr>
          <a:xfrm>
            <a:off x="4402762" y="5433220"/>
            <a:ext cx="40555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Yong'inlar </a:t>
            </a:r>
            <a:endParaRPr lang="en-US" altLang="ko-KR" sz="10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soni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9D04786-9610-46F4-88F9-04940FFAFAD8}"/>
              </a:ext>
            </a:extLst>
          </p:cNvPr>
          <p:cNvSpPr/>
          <p:nvPr/>
        </p:nvSpPr>
        <p:spPr>
          <a:xfrm>
            <a:off x="3743721" y="5441915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Baxtsiz</a:t>
            </a:r>
            <a:r>
              <a:rPr lang="en-US" altLang="ko-KR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hodisalar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ED1B989D-6DB7-4FF0-8937-EC51D8D812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769BC71A-B678-4D82-B1DD-EF2E6AAC67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7DC1C5A-1FEC-4A63-8EB4-3840CEBC1A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9" name="Google Shape;141;p16">
            <a:extLst>
              <a:ext uri="{FF2B5EF4-FFF2-40B4-BE49-F238E27FC236}">
                <a16:creationId xmlns:a16="http://schemas.microsoft.com/office/drawing/2014/main" id="{D02D28A3-F999-4D3F-9E8A-82FDB4D58F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571084"/>
            <a:ext cx="4583579" cy="3077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36">
            <a:extLst>
              <a:ext uri="{FF2B5EF4-FFF2-40B4-BE49-F238E27FC236}">
                <a16:creationId xmlns:a16="http://schemas.microsoft.com/office/drawing/2014/main" id="{634A6D3C-42F6-4253-8724-BD34CC8B5066}"/>
              </a:ext>
            </a:extLst>
          </p:cNvPr>
          <p:cNvGrpSpPr/>
          <p:nvPr/>
        </p:nvGrpSpPr>
        <p:grpSpPr>
          <a:xfrm>
            <a:off x="6763937" y="5652736"/>
            <a:ext cx="3057360" cy="1227210"/>
            <a:chOff x="235011" y="5578393"/>
            <a:chExt cx="3057360" cy="1227210"/>
          </a:xfrm>
        </p:grpSpPr>
        <p:grpSp>
          <p:nvGrpSpPr>
            <p:cNvPr id="45" name="Google Shape;98;p1">
              <a:extLst>
                <a:ext uri="{FF2B5EF4-FFF2-40B4-BE49-F238E27FC236}">
                  <a16:creationId xmlns:a16="http://schemas.microsoft.com/office/drawing/2014/main" id="{C506968B-1B00-4C2D-84B3-4682C8A3A06B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50" name="Google Shape;99;p1">
                <a:extLst>
                  <a:ext uri="{FF2B5EF4-FFF2-40B4-BE49-F238E27FC236}">
                    <a16:creationId xmlns:a16="http://schemas.microsoft.com/office/drawing/2014/main" id="{C23B7803-D2C0-466F-9389-F9AAF81B2DF8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53" name="Google Shape;100;p1">
                  <a:extLst>
                    <a:ext uri="{FF2B5EF4-FFF2-40B4-BE49-F238E27FC236}">
                      <a16:creationId xmlns:a16="http://schemas.microsoft.com/office/drawing/2014/main" id="{DD9D509C-B2FF-4F80-B3B6-C65AE4B7A7A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Google Shape;101;p1">
                  <a:extLst>
                    <a:ext uri="{FF2B5EF4-FFF2-40B4-BE49-F238E27FC236}">
                      <a16:creationId xmlns:a16="http://schemas.microsoft.com/office/drawing/2014/main" id="{122D6CA5-1140-4F28-BA23-BDD7C76986B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1" name="Google Shape;102;p1">
                <a:extLst>
                  <a:ext uri="{FF2B5EF4-FFF2-40B4-BE49-F238E27FC236}">
                    <a16:creationId xmlns:a16="http://schemas.microsoft.com/office/drawing/2014/main" id="{FEB3C61A-D5F7-4330-A1D4-69FFA0093E35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103;p1">
                <a:extLst>
                  <a:ext uri="{FF2B5EF4-FFF2-40B4-BE49-F238E27FC236}">
                    <a16:creationId xmlns:a16="http://schemas.microsoft.com/office/drawing/2014/main" id="{16A2367F-DE60-49A1-9728-916EF7413FD0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6" name="직사각형 21">
              <a:extLst>
                <a:ext uri="{FF2B5EF4-FFF2-40B4-BE49-F238E27FC236}">
                  <a16:creationId xmlns:a16="http://schemas.microsoft.com/office/drawing/2014/main" id="{6E2F7AA5-BE9A-4710-8C73-159F01D1E96E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1">
              <a:extLst>
                <a:ext uri="{FF2B5EF4-FFF2-40B4-BE49-F238E27FC236}">
                  <a16:creationId xmlns:a16="http://schemas.microsoft.com/office/drawing/2014/main" id="{18E8A44C-FBFD-4984-ACC6-C2DCBA2020E1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21">
              <a:extLst>
                <a:ext uri="{FF2B5EF4-FFF2-40B4-BE49-F238E27FC236}">
                  <a16:creationId xmlns:a16="http://schemas.microsoft.com/office/drawing/2014/main" id="{4ED008C0-91DC-4006-8287-5095DCDFE8B4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21">
              <a:extLst>
                <a:ext uri="{FF2B5EF4-FFF2-40B4-BE49-F238E27FC236}">
                  <a16:creationId xmlns:a16="http://schemas.microsoft.com/office/drawing/2014/main" id="{D210FB1C-DCE4-4B56-AE05-C3396E36B284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4DA37C7F-7411-485B-9279-399C3B812F81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ED864149-387C-47F7-B6B3-FDC158A84B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E732BD29-7263-4583-A54C-E87F76779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628D4F2-99D8-418E-B829-F6BE63CF64DB}"/>
              </a:ext>
            </a:extLst>
          </p:cNvPr>
          <p:cNvSpPr/>
          <p:nvPr/>
        </p:nvSpPr>
        <p:spPr>
          <a:xfrm>
            <a:off x="1943097" y="1561085"/>
            <a:ext cx="58932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Yoqilg'i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isitgichi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Yog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 '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pechkasi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olovning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paydo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bo'lishi</a:t>
            </a:r>
            <a:r>
              <a:rPr lang="en-US" altLang="ko-KR" sz="1400" b="1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latin typeface="+mj-ea"/>
                <a:ea typeface="+mj-ea"/>
                <a:cs typeface="Times New Roman" panose="02020603050405020304" pitchFamily="18" charset="0"/>
              </a:rPr>
              <a:t>statistikasi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7</a:t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318847" y="2264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889128" y="210824"/>
            <a:ext cx="69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Oilada</a:t>
            </a: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benzin</a:t>
            </a: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uchun</a:t>
            </a: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xavfsizlik</a:t>
            </a: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qoidalari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557" y="1616995"/>
            <a:ext cx="3033636" cy="202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335" y="3791824"/>
            <a:ext cx="3033636" cy="205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5" name="Google Shape;255;p21"/>
          <p:cNvSpPr/>
          <p:nvPr/>
        </p:nvSpPr>
        <p:spPr>
          <a:xfrm>
            <a:off x="4345728" y="1664556"/>
            <a:ext cx="494982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Yoqilg'i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isitgichi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ishlaydigan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asboblarni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uzoq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vaqt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yoqishda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ehtiyot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bo'lish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chunki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portlashga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kelishi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200000"/>
              </a:lnSpc>
            </a:pPr>
            <a:endParaRPr lang="en-US" altLang="ko-K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Qurilmalarning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quvvatini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o'chirish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sababi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o'chirishdir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qanday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holatda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ham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o'chirish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foydalanmang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68D057D0-F835-4BDE-8351-F2FEAB290C3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21E4A65C-1736-4F83-A852-76932AD46A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29B8058-4AF0-44C6-A5F5-3C329E10D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6FD3ABD9-3710-4C3D-A561-6A9EF33428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36">
            <a:extLst>
              <a:ext uri="{FF2B5EF4-FFF2-40B4-BE49-F238E27FC236}">
                <a16:creationId xmlns:a16="http://schemas.microsoft.com/office/drawing/2014/main" id="{234B386F-2E37-451D-8BC6-7DA638330446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4" name="Google Shape;98;p1">
              <a:extLst>
                <a:ext uri="{FF2B5EF4-FFF2-40B4-BE49-F238E27FC236}">
                  <a16:creationId xmlns:a16="http://schemas.microsoft.com/office/drawing/2014/main" id="{A99F101B-43FB-4678-995A-1433833BD0E0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29" name="Google Shape;99;p1">
                <a:extLst>
                  <a:ext uri="{FF2B5EF4-FFF2-40B4-BE49-F238E27FC236}">
                    <a16:creationId xmlns:a16="http://schemas.microsoft.com/office/drawing/2014/main" id="{0E9A0357-88ED-4BC0-82DB-8205D5BB32CD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2" name="Google Shape;100;p1">
                  <a:extLst>
                    <a:ext uri="{FF2B5EF4-FFF2-40B4-BE49-F238E27FC236}">
                      <a16:creationId xmlns:a16="http://schemas.microsoft.com/office/drawing/2014/main" id="{B2E0B3DC-2A91-419C-98A8-C72AA3D7713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101;p1">
                  <a:extLst>
                    <a:ext uri="{FF2B5EF4-FFF2-40B4-BE49-F238E27FC236}">
                      <a16:creationId xmlns:a16="http://schemas.microsoft.com/office/drawing/2014/main" id="{3553C880-F818-497F-8303-7E1B3D5CA48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Google Shape;102;p1">
                <a:extLst>
                  <a:ext uri="{FF2B5EF4-FFF2-40B4-BE49-F238E27FC236}">
                    <a16:creationId xmlns:a16="http://schemas.microsoft.com/office/drawing/2014/main" id="{2A8381E3-A19D-46DC-824F-192AB1E9ED7C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03;p1">
                <a:extLst>
                  <a:ext uri="{FF2B5EF4-FFF2-40B4-BE49-F238E27FC236}">
                    <a16:creationId xmlns:a16="http://schemas.microsoft.com/office/drawing/2014/main" id="{89156A1B-C4E9-43CD-A525-3CE8DA26810F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직사각형 21">
              <a:extLst>
                <a:ext uri="{FF2B5EF4-FFF2-40B4-BE49-F238E27FC236}">
                  <a16:creationId xmlns:a16="http://schemas.microsoft.com/office/drawing/2014/main" id="{151AC94C-A33B-4FDB-B5C5-89827CC17970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015C6ABA-5DAC-4E89-9A9D-1F57B892316A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3395A5A2-137E-42C6-8351-865B310DAB61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C1CCD9F9-3B37-461E-8AFE-7DCCE94B38E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28283E40-6900-46E1-B34A-AC920EED85D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4E8875F7-3F92-4ECD-90CF-F5EA9B40E7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1254346-D66A-4B14-99DB-30A85FEF70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sp>
        <p:nvSpPr>
          <p:cNvPr id="37" name="다이아몬드 36">
            <a:extLst>
              <a:ext uri="{FF2B5EF4-FFF2-40B4-BE49-F238E27FC236}">
                <a16:creationId xmlns:a16="http://schemas.microsoft.com/office/drawing/2014/main" id="{381F3BC2-2A5B-4621-A17E-A30250EA289C}"/>
              </a:ext>
            </a:extLst>
          </p:cNvPr>
          <p:cNvSpPr/>
          <p:nvPr/>
        </p:nvSpPr>
        <p:spPr>
          <a:xfrm>
            <a:off x="4135593" y="196043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34780377-7238-4C11-ADF2-02AD7AC8547A}"/>
              </a:ext>
            </a:extLst>
          </p:cNvPr>
          <p:cNvSpPr/>
          <p:nvPr/>
        </p:nvSpPr>
        <p:spPr>
          <a:xfrm>
            <a:off x="4135593" y="416230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22"/>
          <p:cNvGrpSpPr/>
          <p:nvPr/>
        </p:nvGrpSpPr>
        <p:grpSpPr>
          <a:xfrm>
            <a:off x="781050" y="1547448"/>
            <a:ext cx="5200808" cy="1568450"/>
            <a:chOff x="1250315" y="1896146"/>
            <a:chExt cx="4806950" cy="1568450"/>
          </a:xfrm>
        </p:grpSpPr>
        <p:sp>
          <p:nvSpPr>
            <p:cNvPr id="262" name="Google Shape;262;p22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22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64" name="Google Shape;264;p22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22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66" name="Google Shape;266;p22"/>
          <p:cNvGrpSpPr/>
          <p:nvPr/>
        </p:nvGrpSpPr>
        <p:grpSpPr>
          <a:xfrm>
            <a:off x="927378" y="3875937"/>
            <a:ext cx="4939911" cy="1569660"/>
            <a:chOff x="1250315" y="4483984"/>
            <a:chExt cx="4689273" cy="1408591"/>
          </a:xfrm>
        </p:grpSpPr>
        <p:sp>
          <p:nvSpPr>
            <p:cNvPr id="267" name="Google Shape;267;p22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2"/>
            <p:cNvGrpSpPr/>
            <p:nvPr/>
          </p:nvGrpSpPr>
          <p:grpSpPr>
            <a:xfrm>
              <a:off x="1250315" y="5468619"/>
              <a:ext cx="4689273" cy="1"/>
              <a:chOff x="1250315" y="5468619"/>
              <a:chExt cx="4689273" cy="1"/>
            </a:xfrm>
          </p:grpSpPr>
          <p:cxnSp>
            <p:nvCxnSpPr>
              <p:cNvPr id="269" name="Google Shape;269;p22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22"/>
              <p:cNvCxnSpPr/>
              <p:nvPr/>
            </p:nvCxnSpPr>
            <p:spPr>
              <a:xfrm>
                <a:off x="4011093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71" name="Google Shape;271;p22"/>
          <p:cNvSpPr/>
          <p:nvPr/>
        </p:nvSpPr>
        <p:spPr>
          <a:xfrm>
            <a:off x="885068" y="2331839"/>
            <a:ext cx="49498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Benzindan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kelib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chiqqan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ko'pincha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katta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olovdir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chunki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zarralari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zarralari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havoga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tarqaladi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osongina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tarqaladi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Benzin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bog'liq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asboblar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moslamalarni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ishlatishda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xavfsizlik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qoidalari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ko'rsatmalariga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rioya</a:t>
            </a: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qiling</a:t>
            </a:r>
            <a:endParaRPr dirty="0"/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667" y="134546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1">
            <a:extLst>
              <a:ext uri="{FF2B5EF4-FFF2-40B4-BE49-F238E27FC236}">
                <a16:creationId xmlns:a16="http://schemas.microsoft.com/office/drawing/2014/main" id="{8EB03B5B-2759-4D1B-999B-A6E2923E78A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0A691014-CABC-441C-8589-3E79BCA627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EF13D97-7D47-4A9D-A349-1A170F511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31" name="Group 36">
            <a:extLst>
              <a:ext uri="{FF2B5EF4-FFF2-40B4-BE49-F238E27FC236}">
                <a16:creationId xmlns:a16="http://schemas.microsoft.com/office/drawing/2014/main" id="{73164A3C-2CD0-4D03-AE2B-137FFC31A471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2" name="Google Shape;98;p1">
              <a:extLst>
                <a:ext uri="{FF2B5EF4-FFF2-40B4-BE49-F238E27FC236}">
                  <a16:creationId xmlns:a16="http://schemas.microsoft.com/office/drawing/2014/main" id="{3DD3FAB5-249E-48FF-9568-C8AFE7130FF5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7" name="Google Shape;99;p1">
                <a:extLst>
                  <a:ext uri="{FF2B5EF4-FFF2-40B4-BE49-F238E27FC236}">
                    <a16:creationId xmlns:a16="http://schemas.microsoft.com/office/drawing/2014/main" id="{22610EF1-3753-4D89-B692-C99D1246E092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0" name="Google Shape;100;p1">
                  <a:extLst>
                    <a:ext uri="{FF2B5EF4-FFF2-40B4-BE49-F238E27FC236}">
                      <a16:creationId xmlns:a16="http://schemas.microsoft.com/office/drawing/2014/main" id="{1576C5C1-73D9-496E-9213-DA7B7818C8B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101;p1">
                  <a:extLst>
                    <a:ext uri="{FF2B5EF4-FFF2-40B4-BE49-F238E27FC236}">
                      <a16:creationId xmlns:a16="http://schemas.microsoft.com/office/drawing/2014/main" id="{16E80CF2-1899-4A53-84FF-409C4487374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8" name="Google Shape;102;p1">
                <a:extLst>
                  <a:ext uri="{FF2B5EF4-FFF2-40B4-BE49-F238E27FC236}">
                    <a16:creationId xmlns:a16="http://schemas.microsoft.com/office/drawing/2014/main" id="{6A1A113A-9C44-41C6-8C11-84EA66C54D8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103;p1">
                <a:extLst>
                  <a:ext uri="{FF2B5EF4-FFF2-40B4-BE49-F238E27FC236}">
                    <a16:creationId xmlns:a16="http://schemas.microsoft.com/office/drawing/2014/main" id="{903B768E-0EFD-49BB-93B5-A3D17BF6DDFE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" name="직사각형 21">
              <a:extLst>
                <a:ext uri="{FF2B5EF4-FFF2-40B4-BE49-F238E27FC236}">
                  <a16:creationId xmlns:a16="http://schemas.microsoft.com/office/drawing/2014/main" id="{FE5A2702-28A0-4310-939A-8CC9BF3740F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18CAE9A1-C19D-4D05-BF66-2A475ACE455C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EF601D09-946B-4FE8-AFB1-0972D8B80227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80F254DA-7449-492B-B8F9-A74C2869238C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2" name="직사각형 1">
            <a:extLst>
              <a:ext uri="{FF2B5EF4-FFF2-40B4-BE49-F238E27FC236}">
                <a16:creationId xmlns:a16="http://schemas.microsoft.com/office/drawing/2014/main" id="{3D4FBF57-F983-4D16-BA26-77D0EB3D2B6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12">
            <a:extLst>
              <a:ext uri="{FF2B5EF4-FFF2-40B4-BE49-F238E27FC236}">
                <a16:creationId xmlns:a16="http://schemas.microsoft.com/office/drawing/2014/main" id="{D75585DD-BFAA-4786-B9BB-D30EEB6DB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724667"/>
            <a:ext cx="1075271" cy="54085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4F3EB017-EB7D-4DF6-BD90-9B04A5A71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724667"/>
            <a:ext cx="1427928" cy="562106"/>
          </a:xfrm>
          <a:prstGeom prst="rect">
            <a:avLst/>
          </a:prstGeom>
        </p:spPr>
      </p:pic>
      <p:sp>
        <p:nvSpPr>
          <p:cNvPr id="280" name="Google Shape;280;p22"/>
          <p:cNvSpPr/>
          <p:nvPr/>
        </p:nvSpPr>
        <p:spPr>
          <a:xfrm>
            <a:off x="1518047" y="255472"/>
            <a:ext cx="780892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Yong'in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xavfsizligi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uchun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asosiy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nuqta</a:t>
            </a:r>
            <a:endParaRPr lang="en-CA"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6FADB0E2-5BD4-442A-9DF3-0444B09BB90F}"/>
              </a:ext>
            </a:extLst>
          </p:cNvPr>
          <p:cNvSpPr/>
          <p:nvPr/>
        </p:nvSpPr>
        <p:spPr>
          <a:xfrm>
            <a:off x="397974" y="28544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6" name="직사각형 28">
            <a:extLst>
              <a:ext uri="{FF2B5EF4-FFF2-40B4-BE49-F238E27FC236}">
                <a16:creationId xmlns:a16="http://schemas.microsoft.com/office/drawing/2014/main" id="{FDC0E0E6-92A1-4290-9FBC-E86286D21F34}"/>
              </a:ext>
            </a:extLst>
          </p:cNvPr>
          <p:cNvSpPr/>
          <p:nvPr/>
        </p:nvSpPr>
        <p:spPr>
          <a:xfrm>
            <a:off x="-2278493" y="27277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503</Words>
  <Application>Microsoft Office PowerPoint</Application>
  <PresentationFormat>사용자 지정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Times New Roman</vt:lpstr>
      <vt:lpstr>Calibri</vt:lpstr>
      <vt:lpstr>맑은 고딕</vt:lpstr>
      <vt:lpstr>맑은 고딕</vt:lpstr>
      <vt:lpstr>Stardos 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park</cp:lastModifiedBy>
  <cp:revision>26</cp:revision>
  <dcterms:modified xsi:type="dcterms:W3CDTF">2020-10-20T13:17:57Z</dcterms:modified>
</cp:coreProperties>
</file>