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899650" cy="6875463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Stardos Stencil" panose="020B0600000101010101" charset="0"/>
      <p:regular r:id="rId16"/>
      <p:bold r:id="rId17"/>
    </p:embeddedFont>
    <p:embeddedFont>
      <p:font typeface="SimSun" panose="02010600030101010101" pitchFamily="2" charset="-122"/>
      <p:regular r:id="rId18"/>
    </p:embeddedFont>
    <p:embeddedFont>
      <p:font typeface="SimSun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j0IPY9OrFMlRFUdacbu7SsAV0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latin typeface="SimSun" panose="02010600030101010101" pitchFamily="2" charset="-122"/>
              </a:defRPr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 dirty="0"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>
                <a:latin typeface="SimSun" panose="02010600030101010101" pitchFamily="2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 dirty="0"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imSun" panose="02010600030101010101" pitchFamily="2" charset="-122"/>
              </a:defRPr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SimSun" panose="02010600030101010101" pitchFamily="2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>
                <a:latin typeface="SimSun" panose="02010600030101010101" pitchFamily="2" charset="-122"/>
              </a:defRPr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 dirty="0"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>
                <a:latin typeface="SimSun" panose="02010600030101010101" pitchFamily="2" charset="-122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>
                <a:latin typeface="SimSun" panose="02010600030101010101" pitchFamily="2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 dirty="0"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R" altLang="en-US" dirty="0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imSun" panose="02010600030101010101" pitchFamily="2" charset="-122"/>
          <a:ea typeface="SimSun" panose="02010600030101010101" pitchFamily="2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5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83209" y="1840633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792" y="1783618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[</a:t>
            </a:r>
            <a:r>
              <a:rPr lang="ko-KR" alt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第</a:t>
            </a:r>
            <a:r>
              <a:rPr lang="en-US" altLang="ko-KR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10</a:t>
            </a:r>
            <a:r>
              <a:rPr lang="ko-KR" alt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集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460911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2256923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-852865" y="2398182"/>
            <a:ext cx="7347972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ko-KR" altLang="en-US" sz="4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露营地安全</a:t>
            </a:r>
            <a:endParaRPr lang="ko-KR" altLang="en-US" sz="4400" b="1" i="0" u="none" strike="noStrike" cap="none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9" name="Google Shape;99;p1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00" name="Google Shape;100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2" name="Google Shape;102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D36CA956-703D-4AED-81BD-8F70EE0779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D6E57BB-E31F-4007-A2F4-A5E1440FA7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6" name="Google Shape;88;p13">
            <a:extLst>
              <a:ext uri="{FF2B5EF4-FFF2-40B4-BE49-F238E27FC236}">
                <a16:creationId xmlns:a16="http://schemas.microsoft.com/office/drawing/2014/main" id="{7DFF2BB4-8F31-4571-BC81-DF4AAC1B7D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A028BDE5-162C-4172-9B24-8B6BD59634A1}"/>
              </a:ext>
            </a:extLst>
          </p:cNvPr>
          <p:cNvSpPr/>
          <p:nvPr/>
        </p:nvSpPr>
        <p:spPr>
          <a:xfrm>
            <a:off x="6538263" y="653581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B5BC8AF-FF22-4BE8-83AE-A7227E0BACD9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B5C8B99-4F28-45C1-B4BD-D8F99B2A7B60}"/>
              </a:ext>
            </a:extLst>
          </p:cNvPr>
          <p:cNvSpPr/>
          <p:nvPr/>
        </p:nvSpPr>
        <p:spPr>
          <a:xfrm>
            <a:off x="8050021" y="654571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3780C33-948A-4012-8C96-2D274B415309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/>
          <p:nvPr/>
        </p:nvSpPr>
        <p:spPr>
          <a:xfrm>
            <a:off x="4672482" y="1605355"/>
            <a:ext cx="493324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</a:t>
            </a:r>
            <a:r>
              <a:rPr lang="zh-CN" altLang="en-US" sz="2400" b="1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）</a:t>
            </a:r>
            <a:r>
              <a:rPr lang="zh-CN" altLang="en-US" sz="2400" b="1" i="0" u="none" strike="noStrike" cap="none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如果不灭火，请迅速逃生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   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</a:t>
            </a:r>
          </a:p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    </a:t>
            </a:r>
            <a:r>
              <a:rPr lang="zh-CN" altLang="en-US" sz="2400" b="1" i="0" u="none" strike="noStrike" cap="none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（先检查紧急出口）</a:t>
            </a:r>
            <a:endParaRPr sz="2400" b="1" i="0" u="none" strike="noStrike" cap="none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4726271" y="3851719"/>
            <a:ext cx="39396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altLang="ko-KR" sz="2400" b="1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4</a:t>
            </a:r>
            <a:r>
              <a:rPr lang="ko-KR" altLang="en-US" sz="2400" b="1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）</a:t>
            </a:r>
            <a:r>
              <a:rPr lang="ko-KR" altLang="en-US" sz="2400" b="1" i="0" u="none" strike="noStrike" cap="none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致电</a:t>
            </a:r>
            <a:r>
              <a:rPr lang="en-US" altLang="ko-KR" sz="2400" b="1" i="0" u="none" strike="noStrike" cap="none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119</a:t>
            </a:r>
            <a:endParaRPr sz="2400" b="1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287" name="Google Shape;287;p1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88" name="Google Shape;288;p1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89" name="Google Shape;289;p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1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1" name="Google Shape;291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1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9</a:t>
            </a:r>
            <a:endParaRPr dirty="0"/>
          </a:p>
        </p:txBody>
      </p:sp>
      <p:pic>
        <p:nvPicPr>
          <p:cNvPr id="294" name="Google Shape;29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3130" y="1534828"/>
            <a:ext cx="3034464" cy="214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5" name="Google Shape;295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93130" y="3931140"/>
            <a:ext cx="3122602" cy="214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FFC55345-A3DB-4EFC-B625-BBE4ADB24FB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92AB422F-BA62-41B9-8105-069F033472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64139DD-B281-4DEB-8AC0-18AB5B676D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2FEFA608-4385-4FE9-9991-3B941A2B92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A14A7D11-080A-4C6E-92AC-84D17CD565E3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F21CA42-50B8-4EFE-A703-13EE19415764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9917EF9-349B-491E-8F8E-417AC7357C46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29DDCAA-261A-434C-9703-FE7E6512423B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Google Shape;266;p10">
            <a:extLst>
              <a:ext uri="{FF2B5EF4-FFF2-40B4-BE49-F238E27FC236}">
                <a16:creationId xmlns:a16="http://schemas.microsoft.com/office/drawing/2014/main" id="{3F78649B-2261-4A4E-AFF2-D73EFA5938DF}"/>
              </a:ext>
            </a:extLst>
          </p:cNvPr>
          <p:cNvSpPr/>
          <p:nvPr/>
        </p:nvSpPr>
        <p:spPr>
          <a:xfrm>
            <a:off x="353160" y="23824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4" name="Google Shape;267;p10">
            <a:extLst>
              <a:ext uri="{FF2B5EF4-FFF2-40B4-BE49-F238E27FC236}">
                <a16:creationId xmlns:a16="http://schemas.microsoft.com/office/drawing/2014/main" id="{3AC22A47-4434-47DB-8948-CA0363E84E14}"/>
              </a:ext>
            </a:extLst>
          </p:cNvPr>
          <p:cNvSpPr/>
          <p:nvPr/>
        </p:nvSpPr>
        <p:spPr>
          <a:xfrm>
            <a:off x="953924" y="224968"/>
            <a:ext cx="674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CN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  <a:sym typeface="Malgun Gothic"/>
              </a:rPr>
              <a:t>着火了怎么办？</a:t>
            </a:r>
            <a:endParaRPr sz="2800" b="0" i="0" u="none" strike="noStrike" cap="none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2"/>
          <p:cNvGrpSpPr/>
          <p:nvPr/>
        </p:nvGrpSpPr>
        <p:grpSpPr>
          <a:xfrm>
            <a:off x="1211659" y="1645201"/>
            <a:ext cx="4806315" cy="1569720"/>
            <a:chOff x="1250315" y="1675936"/>
            <a:chExt cx="4806315" cy="1569720"/>
          </a:xfrm>
        </p:grpSpPr>
        <p:sp>
          <p:nvSpPr>
            <p:cNvPr id="303" name="Google Shape;303;p12"/>
            <p:cNvSpPr/>
            <p:nvPr/>
          </p:nvSpPr>
          <p:spPr>
            <a:xfrm>
              <a:off x="2928356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304" name="Google Shape;304;p12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05" name="Google Shape;305;p12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6" name="Google Shape;306;p12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07" name="Google Shape;307;p12"/>
          <p:cNvGrpSpPr/>
          <p:nvPr/>
        </p:nvGrpSpPr>
        <p:grpSpPr>
          <a:xfrm>
            <a:off x="1211659" y="3935466"/>
            <a:ext cx="4806315" cy="1569720"/>
            <a:chOff x="1308515" y="4467479"/>
            <a:chExt cx="4806315" cy="1569720"/>
          </a:xfrm>
        </p:grpSpPr>
        <p:sp>
          <p:nvSpPr>
            <p:cNvPr id="308" name="Google Shape;308;p12"/>
            <p:cNvSpPr/>
            <p:nvPr/>
          </p:nvSpPr>
          <p:spPr>
            <a:xfrm rot="10800000" flipH="1">
              <a:off x="3351414" y="4467479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309" name="Google Shape;309;p12"/>
            <p:cNvGrpSpPr/>
            <p:nvPr/>
          </p:nvGrpSpPr>
          <p:grpSpPr>
            <a:xfrm>
              <a:off x="1308515" y="5526028"/>
              <a:ext cx="4806315" cy="0"/>
              <a:chOff x="1308515" y="5526028"/>
              <a:chExt cx="4806315" cy="0"/>
            </a:xfrm>
          </p:grpSpPr>
          <p:cxnSp>
            <p:nvCxnSpPr>
              <p:cNvPr id="310" name="Google Shape;310;p12"/>
              <p:cNvCxnSpPr/>
              <p:nvPr/>
            </p:nvCxnSpPr>
            <p:spPr>
              <a:xfrm>
                <a:off x="1308515" y="5526028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12"/>
              <p:cNvCxnSpPr/>
              <p:nvPr/>
            </p:nvCxnSpPr>
            <p:spPr>
              <a:xfrm>
                <a:off x="4186335" y="5526028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12" name="Google Shape;3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1972" y="176187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2"/>
          <p:cNvSpPr/>
          <p:nvPr/>
        </p:nvSpPr>
        <p:spPr>
          <a:xfrm>
            <a:off x="861264" y="2045313"/>
            <a:ext cx="5879169" cy="211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1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 algn="ctr">
              <a:lnSpc>
                <a:spcPct val="160000"/>
              </a:lnSpc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确保野营的乐趣不会因火灾或事故而变色</a:t>
            </a:r>
            <a:r>
              <a:rPr lang="zh-CN" altLang="en-US" sz="2400" dirty="0"/>
              <a:t/>
            </a:r>
            <a:br>
              <a:rPr lang="zh-CN" altLang="en-US" sz="2400" dirty="0"/>
            </a:br>
            <a:r>
              <a:rPr lang="zh-CN" altLang="en-US" sz="2400" b="1" i="0" u="none" strike="noStrike" cap="none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请始终遵守营地规则和安全说明。祝您露营愉快</a:t>
            </a:r>
            <a:endParaRPr sz="2000" b="0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grpSp>
        <p:nvGrpSpPr>
          <p:cNvPr id="314" name="Google Shape;314;p1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15" name="Google Shape;315;p1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16" name="Google Shape;316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7" name="Google Shape;317;p1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8" name="Google Shape;318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1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10</a:t>
            </a:r>
            <a:endParaRPr dirty="0"/>
          </a:p>
        </p:txBody>
      </p:sp>
      <p:sp>
        <p:nvSpPr>
          <p:cNvPr id="321" name="Google Shape;321;p12"/>
          <p:cNvSpPr/>
          <p:nvPr/>
        </p:nvSpPr>
        <p:spPr>
          <a:xfrm>
            <a:off x="3734988" y="217874"/>
            <a:ext cx="630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 Black"/>
                <a:sym typeface="Arial Black"/>
              </a:rPr>
              <a:t>消防安全要点</a:t>
            </a:r>
            <a:endParaRPr sz="2800" b="0" i="0" u="none" strike="noStrike" cap="none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BE7426E3-19AE-4051-BB60-40307805693E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B56FD5EB-5B40-4087-9CD5-5F5D229226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B69DC9B-8A69-4638-8720-AC5A02BB4D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1" name="Google Shape;141;p16">
            <a:extLst>
              <a:ext uri="{FF2B5EF4-FFF2-40B4-BE49-F238E27FC236}">
                <a16:creationId xmlns:a16="http://schemas.microsoft.com/office/drawing/2014/main" id="{2C44FFE7-4604-4729-AEBE-8513AB8B44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FBF7F833-28BB-4F0A-BF1F-E1B8BEC747DB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5944E7A-190D-441E-8E09-B5B12A565A6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559C048-1E19-4710-9E81-5C4EFA93B982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4AA23A3-6616-43DE-852D-20C04AD25692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388BDFBE-C813-4502-A6F2-A2D709A3B162}"/>
              </a:ext>
            </a:extLst>
          </p:cNvPr>
          <p:cNvSpPr/>
          <p:nvPr/>
        </p:nvSpPr>
        <p:spPr>
          <a:xfrm>
            <a:off x="448282" y="279598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7" name="직사각형 28">
            <a:extLst>
              <a:ext uri="{FF2B5EF4-FFF2-40B4-BE49-F238E27FC236}">
                <a16:creationId xmlns:a16="http://schemas.microsoft.com/office/drawing/2014/main" id="{856FC525-89D9-4D44-9DED-77247C50CC6D}"/>
              </a:ext>
            </a:extLst>
          </p:cNvPr>
          <p:cNvSpPr/>
          <p:nvPr/>
        </p:nvSpPr>
        <p:spPr>
          <a:xfrm>
            <a:off x="-2228185" y="266928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71505F30-1508-45EF-B8FB-03E04F0654F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D7CFDE5D-9193-485E-AE70-BD2648AA1F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12BD464-0A5D-4AB8-96CA-D9A58F71A6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0" name="그림 9" descr="불, 방이(가) 표시된 사진&#10;&#10;자동 생성된 설명">
            <a:extLst>
              <a:ext uri="{FF2B5EF4-FFF2-40B4-BE49-F238E27FC236}">
                <a16:creationId xmlns:a16="http://schemas.microsoft.com/office/drawing/2014/main" id="{4B305217-D49F-447A-A92A-0FCEE0081F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233"/>
          <a:stretch/>
        </p:blipFill>
        <p:spPr>
          <a:xfrm>
            <a:off x="161606" y="2536020"/>
            <a:ext cx="9565979" cy="215810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050AD4-1BA6-44A9-A284-235916A31D9E}"/>
              </a:ext>
            </a:extLst>
          </p:cNvPr>
          <p:cNvSpPr/>
          <p:nvPr/>
        </p:nvSpPr>
        <p:spPr>
          <a:xfrm>
            <a:off x="3200214" y="4891349"/>
            <a:ext cx="3603811" cy="33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SimSun" panose="02010600030101010101" pitchFamily="2" charset="-122"/>
              </a:rPr>
              <a:t>消防安全教育是安全社会和幸福生活的前提</a:t>
            </a:r>
            <a:endParaRPr lang="ko-KR" altLang="en-US" dirty="0">
              <a:latin typeface="SimSun" panose="02010600030101010101" pitchFamily="2" charset="-122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453EE1-5CFE-4D2A-9842-AFE58046C2BA}"/>
              </a:ext>
            </a:extLst>
          </p:cNvPr>
          <p:cNvSpPr/>
          <p:nvPr/>
        </p:nvSpPr>
        <p:spPr>
          <a:xfrm>
            <a:off x="3954580" y="190051"/>
            <a:ext cx="1980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露营地安全</a:t>
            </a:r>
          </a:p>
        </p:txBody>
      </p:sp>
      <p:pic>
        <p:nvPicPr>
          <p:cNvPr id="13" name="그림 12" descr="그리기, 방이(가) 표시된 사진&#10;&#10;자동 생성된 설명">
            <a:extLst>
              <a:ext uri="{FF2B5EF4-FFF2-40B4-BE49-F238E27FC236}">
                <a16:creationId xmlns:a16="http://schemas.microsoft.com/office/drawing/2014/main" id="{FA6F090D-84A1-4D69-9854-56FB144CD2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00" y="167583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-435639" y="1691081"/>
            <a:ext cx="7775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altLang="en-US" sz="28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露营地安全</a:t>
            </a:r>
          </a:p>
        </p:txBody>
      </p:sp>
      <p:cxnSp>
        <p:nvCxnSpPr>
          <p:cNvPr id="112" name="Google Shape;112;p2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3" name="Google Shape;113;p2"/>
          <p:cNvSpPr/>
          <p:nvPr/>
        </p:nvSpPr>
        <p:spPr>
          <a:xfrm>
            <a:off x="1221355" y="2725998"/>
            <a:ext cx="6909731" cy="195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zh-CN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1.</a:t>
            </a:r>
            <a:r>
              <a:rPr lang="zh-CN" alt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安全使用露营地</a:t>
            </a:r>
            <a:r>
              <a:rPr lang="en-US" altLang="zh-CN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_ 2p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zh-CN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</a:t>
            </a:r>
            <a:r>
              <a:rPr lang="zh-CN" alt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营地安全</a:t>
            </a:r>
            <a:r>
              <a:rPr lang="en-US" altLang="zh-CN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_ 5p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zh-CN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3.</a:t>
            </a:r>
            <a:r>
              <a:rPr lang="zh-CN" alt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着火了怎么办？</a:t>
            </a:r>
            <a:r>
              <a:rPr lang="en-US" altLang="zh-CN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_ 10p</a:t>
            </a:r>
            <a:endParaRPr sz="2400" b="1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2441600" y="1338003"/>
            <a:ext cx="19301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[</a:t>
            </a:r>
            <a:r>
              <a:rPr lang="ko-KR" alt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第</a:t>
            </a:r>
            <a:r>
              <a:rPr lang="en-US" altLang="ko-KR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10</a:t>
            </a:r>
            <a:r>
              <a:rPr lang="ko-KR" alt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集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115" name="Google Shape;115;p2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4E6A2E53-16AF-4BDD-9F8D-C4DE16C67556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12103276-2FE7-4F0D-9B61-B2A999E4BD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0BF6A3FF-850F-42E8-B1DD-DE68D3A17D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23" name="Google Shape;109;p14">
            <a:extLst>
              <a:ext uri="{FF2B5EF4-FFF2-40B4-BE49-F238E27FC236}">
                <a16:creationId xmlns:a16="http://schemas.microsoft.com/office/drawing/2014/main" id="{173AB00E-F835-4D5F-AC06-039F38D59F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6B9FE4AC-05C6-4CEA-AA2E-1D4C1F33AF75}"/>
              </a:ext>
            </a:extLst>
          </p:cNvPr>
          <p:cNvSpPr/>
          <p:nvPr/>
        </p:nvSpPr>
        <p:spPr>
          <a:xfrm>
            <a:off x="289797" y="6490097"/>
            <a:ext cx="79701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A21B85A-C816-467B-93A0-C17F00A89E16}"/>
              </a:ext>
            </a:extLst>
          </p:cNvPr>
          <p:cNvSpPr/>
          <p:nvPr/>
        </p:nvSpPr>
        <p:spPr>
          <a:xfrm>
            <a:off x="1149874" y="648944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0F60B78-33B9-46A6-8553-0E1D4D145D69}"/>
              </a:ext>
            </a:extLst>
          </p:cNvPr>
          <p:cNvSpPr/>
          <p:nvPr/>
        </p:nvSpPr>
        <p:spPr>
          <a:xfrm>
            <a:off x="1799984" y="6499990"/>
            <a:ext cx="4892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90D9A0C-C0B1-469D-BEB1-4120386A8B4F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/>
          <p:nvPr/>
        </p:nvSpPr>
        <p:spPr>
          <a:xfrm>
            <a:off x="352437" y="2268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1532" y="1482104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4"/>
          <p:cNvGrpSpPr/>
          <p:nvPr/>
        </p:nvGrpSpPr>
        <p:grpSpPr>
          <a:xfrm>
            <a:off x="835428" y="1517873"/>
            <a:ext cx="5200808" cy="1568450"/>
            <a:chOff x="1250315" y="1819670"/>
            <a:chExt cx="4806950" cy="1568450"/>
          </a:xfrm>
        </p:grpSpPr>
        <p:sp>
          <p:nvSpPr>
            <p:cNvPr id="145" name="Google Shape;145;p4"/>
            <p:cNvSpPr/>
            <p:nvPr/>
          </p:nvSpPr>
          <p:spPr>
            <a:xfrm>
              <a:off x="2914669" y="1819670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146" name="Google Shape;146;p4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7" name="Google Shape;147;p4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4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9" name="Google Shape;149;p4"/>
          <p:cNvGrpSpPr/>
          <p:nvPr/>
        </p:nvGrpSpPr>
        <p:grpSpPr>
          <a:xfrm>
            <a:off x="959940" y="4232170"/>
            <a:ext cx="4908838" cy="1569660"/>
            <a:chOff x="1250315" y="4570632"/>
            <a:chExt cx="4659777" cy="1408591"/>
          </a:xfrm>
        </p:grpSpPr>
        <p:sp>
          <p:nvSpPr>
            <p:cNvPr id="150" name="Google Shape;150;p4"/>
            <p:cNvSpPr/>
            <p:nvPr/>
          </p:nvSpPr>
          <p:spPr>
            <a:xfrm rot="10800000" flipH="1">
              <a:off x="3232448" y="4570632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151" name="Google Shape;151;p4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2" name="Google Shape;152;p4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4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4" name="Google Shape;154;p4"/>
          <p:cNvSpPr/>
          <p:nvPr/>
        </p:nvSpPr>
        <p:spPr>
          <a:xfrm>
            <a:off x="807913" y="2507693"/>
            <a:ext cx="53806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GDP</a:t>
            </a:r>
            <a:r>
              <a:rPr lang="zh-CN" altLang="en-US" sz="18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的增长导致人们对露营等休闲需求的增加。</a:t>
            </a:r>
            <a:endParaRPr sz="18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1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在娱乐活动中，</a:t>
            </a:r>
            <a:endParaRPr lang="en-US" altLang="zh-CN" sz="18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我们一定不要忘记消防安全规定</a:t>
            </a:r>
          </a:p>
        </p:txBody>
      </p:sp>
      <p:grpSp>
        <p:nvGrpSpPr>
          <p:cNvPr id="155" name="Google Shape;155;p4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6" name="Google Shape;156;p4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7" name="Google Shape;157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9" name="Google Shape;159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2</a:t>
            </a:r>
            <a:endParaRPr dirty="0"/>
          </a:p>
        </p:txBody>
      </p:sp>
      <p:sp>
        <p:nvSpPr>
          <p:cNvPr id="162" name="Google Shape;162;p4"/>
          <p:cNvSpPr txBox="1"/>
          <p:nvPr/>
        </p:nvSpPr>
        <p:spPr>
          <a:xfrm>
            <a:off x="959940" y="12699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安全使用露营地</a:t>
            </a:r>
            <a:endParaRPr lang="zh-CN" altLang="en-US" sz="2800" b="0" i="0" u="none" strike="noStrike" cap="none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04E96101-A785-4AC0-B925-FA0D6326FDA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0AE11C8-389E-4D66-9831-E9900C378E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BFE4737-BEDA-46E4-8811-D629721F7D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1837D2F3-2FEA-4CE1-BD7B-AD8EC76EE9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D53AF475-C8F2-4A82-B1CC-A9088A64ED4B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1401022-6516-4C4B-B8DA-F7311D9ACAD4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B9D0872-0C0D-4C17-8904-42D3DDB765CF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72647E5-739A-4DE3-8C17-055537CA3C4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198" y="1971694"/>
            <a:ext cx="397461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9" name="Google Shape;169;p5"/>
          <p:cNvSpPr/>
          <p:nvPr/>
        </p:nvSpPr>
        <p:spPr>
          <a:xfrm>
            <a:off x="6068394" y="1971694"/>
            <a:ext cx="4300180" cy="45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cap="none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露营时经常发生事故</a:t>
            </a:r>
            <a:endParaRPr sz="1800" b="1" i="0" u="none" strike="noStrike" cap="none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71" name="Google Shape;171;p5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2" name="Google Shape;172;p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4" name="Google Shape;17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3</a:t>
            </a:r>
            <a:endParaRPr dirty="0"/>
          </a:p>
        </p:txBody>
      </p:sp>
      <p:sp>
        <p:nvSpPr>
          <p:cNvPr id="179" name="Google Shape;179;p5"/>
          <p:cNvSpPr/>
          <p:nvPr/>
        </p:nvSpPr>
        <p:spPr>
          <a:xfrm>
            <a:off x="4946165" y="1946266"/>
            <a:ext cx="4590175" cy="361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1.</a:t>
            </a:r>
            <a:r>
              <a:rPr lang="zh-CN" altLang="en-US" sz="24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帐篷里使用暖炉或做菜</a:t>
            </a:r>
            <a:r>
              <a:rPr lang="zh-CN" altLang="en-US" sz="2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时可能   </a:t>
            </a:r>
            <a:endParaRPr lang="en-US" altLang="zh-CN" sz="24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</a:t>
            </a:r>
            <a:r>
              <a:rPr lang="zh-CN" altLang="en-US" sz="2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会引起气体中毒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3.</a:t>
            </a:r>
            <a:r>
              <a:rPr lang="zh-CN" altLang="en-US" sz="2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在溪边露营时被水冲走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4.</a:t>
            </a:r>
            <a:r>
              <a:rPr lang="zh-CN" altLang="en-US" sz="2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烧篝火或使用电器时发生火灾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 </a:t>
            </a:r>
            <a:r>
              <a:rPr lang="zh-CN" altLang="en-US" sz="2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被昆虫或蚊子叮咬</a:t>
            </a:r>
            <a:endParaRPr sz="24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B3775BA8-289D-4E67-80FE-2FAE9E4A397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5C136FE2-95EB-49AD-AC94-81E3AAF012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0673B04-072F-407B-81CD-FC6C4E29C3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27976099-EB05-4CCD-B1D9-7D8F4099EC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D9AC0C5D-2C84-408C-A3F5-691D0C440951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75F6E67-ED2E-4541-A76B-9CE3AA7A00BF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A15E767-D291-4139-9BB8-10A55C1EB8CC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8827105-9420-4D02-9199-DF93793E812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5247CEEA-4C32-4149-8431-A3EB8F2C900B}"/>
              </a:ext>
            </a:extLst>
          </p:cNvPr>
          <p:cNvSpPr/>
          <p:nvPr/>
        </p:nvSpPr>
        <p:spPr>
          <a:xfrm>
            <a:off x="5718120" y="2117879"/>
            <a:ext cx="276898" cy="276898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Google Shape;142;p4">
            <a:extLst>
              <a:ext uri="{FF2B5EF4-FFF2-40B4-BE49-F238E27FC236}">
                <a16:creationId xmlns:a16="http://schemas.microsoft.com/office/drawing/2014/main" id="{666D0E93-BF9F-4E52-BADD-1CA40BB0F929}"/>
              </a:ext>
            </a:extLst>
          </p:cNvPr>
          <p:cNvSpPr/>
          <p:nvPr/>
        </p:nvSpPr>
        <p:spPr>
          <a:xfrm>
            <a:off x="352437" y="2268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5" name="Google Shape;162;p4">
            <a:extLst>
              <a:ext uri="{FF2B5EF4-FFF2-40B4-BE49-F238E27FC236}">
                <a16:creationId xmlns:a16="http://schemas.microsoft.com/office/drawing/2014/main" id="{75E5E67C-E173-4051-BFB7-102A807991FA}"/>
              </a:ext>
            </a:extLst>
          </p:cNvPr>
          <p:cNvSpPr txBox="1"/>
          <p:nvPr/>
        </p:nvSpPr>
        <p:spPr>
          <a:xfrm>
            <a:off x="959940" y="12699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安全使用露营地</a:t>
            </a:r>
            <a:endParaRPr sz="2800" b="0" i="0" u="none" strike="noStrike" cap="none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9672" y="2001583"/>
            <a:ext cx="3146366" cy="196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6" name="Google Shape;186;p6"/>
          <p:cNvSpPr/>
          <p:nvPr/>
        </p:nvSpPr>
        <p:spPr>
          <a:xfrm>
            <a:off x="4091855" y="2153375"/>
            <a:ext cx="43215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 </a:t>
            </a:r>
            <a:r>
              <a:rPr lang="zh-CN" altLang="en-US" sz="20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前往注册的露营地</a:t>
            </a:r>
            <a:endParaRPr sz="20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6290" y="4079343"/>
            <a:ext cx="3146365" cy="196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8" name="Google Shape;188;p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90" name="Google Shape;190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191;p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2" name="Google Shape;192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4</a:t>
            </a:r>
            <a:endParaRPr dirty="0"/>
          </a:p>
        </p:txBody>
      </p:sp>
      <p:sp>
        <p:nvSpPr>
          <p:cNvPr id="195" name="Google Shape;195;p6"/>
          <p:cNvSpPr/>
          <p:nvPr/>
        </p:nvSpPr>
        <p:spPr>
          <a:xfrm>
            <a:off x="2728464" y="1064805"/>
            <a:ext cx="52287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cap="none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为安全露营应做些什么准备？</a:t>
            </a:r>
            <a:endParaRPr sz="1800" b="0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5025788" y="2560504"/>
            <a:ext cx="4754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全国注册露营地数量</a:t>
            </a:r>
            <a:r>
              <a:rPr lang="en-US" altLang="zh-CN" sz="16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-</a:t>
            </a:r>
            <a:r>
              <a:rPr lang="zh-CN" altLang="en-US" sz="16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超过</a:t>
            </a:r>
            <a:r>
              <a:rPr lang="en-US" altLang="zh-CN" sz="16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2,200</a:t>
            </a:r>
            <a:endParaRPr sz="16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有许多非法露营地，</a:t>
            </a:r>
            <a:endParaRPr lang="en-US" altLang="zh-CN" sz="16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因此我们可以在大韩旅游协会的“露营”</a:t>
            </a:r>
            <a:endParaRPr lang="en-US" altLang="zh-CN" sz="16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页面上进行</a:t>
            </a:r>
            <a:r>
              <a:rPr lang="zh-CN" altLang="en-US" sz="16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查询</a:t>
            </a:r>
            <a:endParaRPr sz="16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85CBF0E1-146F-45E1-B2A7-7DE2EAAC0F9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EB1CCB99-A542-45B8-8712-895743E7EF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89F451D-2B5F-416B-A0EA-413AA50EBA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751D8A27-1EEF-4647-B99C-2FA749F12E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9E190BC4-33D2-4253-832F-828AB55C34CB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72921DC-A74C-470E-AF25-8F508C59F35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A9C0C0F-4E5D-4381-81FB-DE813E8749A0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78780B4-4A87-4CAE-B454-5354324FD4C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다이아몬드 24">
            <a:extLst>
              <a:ext uri="{FF2B5EF4-FFF2-40B4-BE49-F238E27FC236}">
                <a16:creationId xmlns:a16="http://schemas.microsoft.com/office/drawing/2014/main" id="{5CA2F32E-F78A-42C9-97CD-F62AD723C436}"/>
              </a:ext>
            </a:extLst>
          </p:cNvPr>
          <p:cNvSpPr/>
          <p:nvPr/>
        </p:nvSpPr>
        <p:spPr>
          <a:xfrm>
            <a:off x="4782114" y="2828046"/>
            <a:ext cx="196216" cy="19621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>
            <a:extLst>
              <a:ext uri="{FF2B5EF4-FFF2-40B4-BE49-F238E27FC236}">
                <a16:creationId xmlns:a16="http://schemas.microsoft.com/office/drawing/2014/main" id="{FCC5BC53-9393-458E-8DDC-4DF247B8B5B0}"/>
              </a:ext>
            </a:extLst>
          </p:cNvPr>
          <p:cNvSpPr/>
          <p:nvPr/>
        </p:nvSpPr>
        <p:spPr>
          <a:xfrm>
            <a:off x="4786913" y="4266828"/>
            <a:ext cx="196216" cy="19621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Google Shape;142;p4">
            <a:extLst>
              <a:ext uri="{FF2B5EF4-FFF2-40B4-BE49-F238E27FC236}">
                <a16:creationId xmlns:a16="http://schemas.microsoft.com/office/drawing/2014/main" id="{27A90F85-9DA0-4C2A-BBA5-A1FA5685A590}"/>
              </a:ext>
            </a:extLst>
          </p:cNvPr>
          <p:cNvSpPr/>
          <p:nvPr/>
        </p:nvSpPr>
        <p:spPr>
          <a:xfrm>
            <a:off x="352437" y="2268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5" name="Google Shape;162;p4">
            <a:extLst>
              <a:ext uri="{FF2B5EF4-FFF2-40B4-BE49-F238E27FC236}">
                <a16:creationId xmlns:a16="http://schemas.microsoft.com/office/drawing/2014/main" id="{C1E2798F-B346-4A84-B5AB-83096B0D5CB8}"/>
              </a:ext>
            </a:extLst>
          </p:cNvPr>
          <p:cNvSpPr txBox="1"/>
          <p:nvPr/>
        </p:nvSpPr>
        <p:spPr>
          <a:xfrm>
            <a:off x="959940" y="12699"/>
            <a:ext cx="85764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安全使用露营地</a:t>
            </a:r>
            <a:endParaRPr sz="2800" b="0" i="0" u="none" strike="noStrike" cap="none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sp>
        <p:nvSpPr>
          <p:cNvPr id="32" name="다이아몬드 31">
            <a:extLst>
              <a:ext uri="{FF2B5EF4-FFF2-40B4-BE49-F238E27FC236}">
                <a16:creationId xmlns:a16="http://schemas.microsoft.com/office/drawing/2014/main" id="{95356F95-F797-4422-BD66-CD0F2407B09C}"/>
              </a:ext>
            </a:extLst>
          </p:cNvPr>
          <p:cNvSpPr/>
          <p:nvPr/>
        </p:nvSpPr>
        <p:spPr>
          <a:xfrm>
            <a:off x="2372574" y="1341804"/>
            <a:ext cx="354662" cy="354662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2364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/>
          <p:nvPr/>
        </p:nvSpPr>
        <p:spPr>
          <a:xfrm>
            <a:off x="365891" y="22962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1009893" y="-12364"/>
            <a:ext cx="6188201" cy="85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o-KR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营地安全</a:t>
            </a:r>
          </a:p>
        </p:txBody>
      </p:sp>
      <p:pic>
        <p:nvPicPr>
          <p:cNvPr id="206" name="Google Shape;20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744" y="2299091"/>
            <a:ext cx="3313139" cy="2957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7" name="Google Shape;207;p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8" name="Google Shape;208;p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9" name="Google Shape;209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1" name="Google Shape;211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5</a:t>
            </a:r>
            <a:endParaRPr dirty="0"/>
          </a:p>
        </p:txBody>
      </p:sp>
      <p:sp>
        <p:nvSpPr>
          <p:cNvPr id="214" name="Google Shape;214;p7"/>
          <p:cNvSpPr/>
          <p:nvPr/>
        </p:nvSpPr>
        <p:spPr>
          <a:xfrm>
            <a:off x="2701684" y="1384505"/>
            <a:ext cx="52287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为安全露营应做些什么准备？</a:t>
            </a:r>
            <a:endParaRPr lang="zh-CN" altLang="en-US" sz="1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4411384" y="2575863"/>
            <a:ext cx="5713856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2.</a:t>
            </a:r>
            <a:r>
              <a:rPr lang="zh-CN" altLang="en-US" sz="2400" b="1" i="0" u="none" strike="noStrike" cap="none" dirty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事前准备和确认天气和地形</a:t>
            </a:r>
            <a:endParaRPr sz="2400" b="1" i="0" u="none" strike="noStrike" cap="none" dirty="0">
              <a:solidFill>
                <a:schemeClr val="accen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4530304" y="3398705"/>
            <a:ext cx="5838733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正确使用预防害虫的药品使用方法和用量，</a:t>
            </a:r>
            <a:endParaRPr lang="en-US" altLang="zh-CN" sz="20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帐篷是密封空间因此应及时换气，</a:t>
            </a:r>
            <a:endParaRPr lang="en-US" altLang="zh-CN" sz="20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点燃篝火地时候一定要提前浇上水</a:t>
            </a:r>
            <a:b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</a:br>
            <a:r>
              <a:rPr lang="zh-CN" altLang="en-US" sz="2000" b="1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确认野营场设施的灭火器位置</a:t>
            </a:r>
            <a:endParaRPr lang="en-US" sz="2000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27C6D14-D38A-4E03-83D3-5AA885ECDC9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5EF4CD50-A06B-4BD2-B4B7-DF0E68442A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F9DEF0-5DDB-461D-BD64-DD9BDC8644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E6E01CBB-0EFE-4C89-AF87-14290676C1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D717C3F8-596C-4D0F-8291-2132B8F2EB38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A80969E-AA4E-4E4B-B01E-56287CA9F834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B1A7CF2-24D0-4869-9B4F-C8A9DD5C48CF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3E6947E-4A0E-403E-A5E3-12A31ADBBC2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다이아몬드 28">
            <a:extLst>
              <a:ext uri="{FF2B5EF4-FFF2-40B4-BE49-F238E27FC236}">
                <a16:creationId xmlns:a16="http://schemas.microsoft.com/office/drawing/2014/main" id="{7CBCB321-1C3A-42B1-A27D-B27DD5C5B843}"/>
              </a:ext>
            </a:extLst>
          </p:cNvPr>
          <p:cNvSpPr/>
          <p:nvPr/>
        </p:nvSpPr>
        <p:spPr>
          <a:xfrm>
            <a:off x="2291456" y="1619255"/>
            <a:ext cx="369276" cy="37674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9">
            <a:extLst>
              <a:ext uri="{FF2B5EF4-FFF2-40B4-BE49-F238E27FC236}">
                <a16:creationId xmlns:a16="http://schemas.microsoft.com/office/drawing/2014/main" id="{D4E5D800-9949-462A-B616-E57D1AA62E9F}"/>
              </a:ext>
            </a:extLst>
          </p:cNvPr>
          <p:cNvSpPr/>
          <p:nvPr/>
        </p:nvSpPr>
        <p:spPr>
          <a:xfrm>
            <a:off x="4282896" y="3571974"/>
            <a:ext cx="263398" cy="26872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2278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/>
          <p:nvPr/>
        </p:nvSpPr>
        <p:spPr>
          <a:xfrm>
            <a:off x="2996848" y="1082315"/>
            <a:ext cx="5632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cap="none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为安全营做些什么准备？</a:t>
            </a:r>
            <a:endParaRPr sz="2800" b="1" i="0" u="none" strike="noStrike" cap="none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0410" y="2101383"/>
            <a:ext cx="2812877" cy="197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4" name="Google Shape;224;p8"/>
          <p:cNvSpPr/>
          <p:nvPr/>
        </p:nvSpPr>
        <p:spPr>
          <a:xfrm>
            <a:off x="4626897" y="2045402"/>
            <a:ext cx="4848155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zh-CN" altLang="en-US" sz="1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严禁在帐篷内烹饪或使用暖炉</a:t>
            </a: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  烹饪时，使用旅行燃气炉上太大的锅或锅会在气瓶上施</a:t>
            </a:r>
            <a:endParaRPr lang="en-US" altLang="zh-CN" sz="14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  加压力，导致爆炸</a:t>
            </a:r>
            <a:endParaRPr lang="en-US" altLang="zh-CN" sz="14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altLang="zh-CN" b="1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zh-CN" altLang="en-US" sz="14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zh-CN" altLang="en-US" sz="1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睡前仔细检查周围是否有潜在火灾的迹象</a:t>
            </a: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CN" altLang="en-US" sz="1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   儿童同伴时要注意防止篝火或火炉引起的烧伤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pSp>
        <p:nvGrpSpPr>
          <p:cNvPr id="225" name="Google Shape;225;p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6" name="Google Shape;226;p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27" name="Google Shape;227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6</a:t>
            </a:r>
            <a:endParaRPr dirty="0"/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98799" y="4225504"/>
            <a:ext cx="2812877" cy="197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67C9AB12-B212-4E5D-A497-ACBF0E7A626F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6DEA23A5-5F6C-43FB-ACE2-9D7A8CBDEF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B22272A-9F57-49F2-A55C-7AA4FCA9AD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E7ABA8E8-2CDB-40F9-95AF-5E06A9261F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D923ADF7-8761-40F2-B887-7CDA07446457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4CB6A0C-4171-4403-A10D-EAA34180884F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E8DDF75-9C4E-4292-9C14-1EF6BDDAD9FF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52BAD2-8D30-43FE-8037-B5ED991572E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다이아몬드 23">
            <a:extLst>
              <a:ext uri="{FF2B5EF4-FFF2-40B4-BE49-F238E27FC236}">
                <a16:creationId xmlns:a16="http://schemas.microsoft.com/office/drawing/2014/main" id="{72220A6E-E247-468F-8F6C-61ABC11AAA4D}"/>
              </a:ext>
            </a:extLst>
          </p:cNvPr>
          <p:cNvSpPr/>
          <p:nvPr/>
        </p:nvSpPr>
        <p:spPr>
          <a:xfrm>
            <a:off x="4663289" y="2279450"/>
            <a:ext cx="196216" cy="19621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32">
            <a:extLst>
              <a:ext uri="{FF2B5EF4-FFF2-40B4-BE49-F238E27FC236}">
                <a16:creationId xmlns:a16="http://schemas.microsoft.com/office/drawing/2014/main" id="{D5BFE870-98D0-47C9-8C78-65FDDCF5D38A}"/>
              </a:ext>
            </a:extLst>
          </p:cNvPr>
          <p:cNvSpPr/>
          <p:nvPr/>
        </p:nvSpPr>
        <p:spPr>
          <a:xfrm>
            <a:off x="4663289" y="4392545"/>
            <a:ext cx="196216" cy="19621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Google Shape;204;p7">
            <a:extLst>
              <a:ext uri="{FF2B5EF4-FFF2-40B4-BE49-F238E27FC236}">
                <a16:creationId xmlns:a16="http://schemas.microsoft.com/office/drawing/2014/main" id="{3817C9BC-5FAC-4D23-BB61-CB95B1AA12AA}"/>
              </a:ext>
            </a:extLst>
          </p:cNvPr>
          <p:cNvSpPr/>
          <p:nvPr/>
        </p:nvSpPr>
        <p:spPr>
          <a:xfrm>
            <a:off x="365891" y="22962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6" name="Google Shape;205;p7">
            <a:extLst>
              <a:ext uri="{FF2B5EF4-FFF2-40B4-BE49-F238E27FC236}">
                <a16:creationId xmlns:a16="http://schemas.microsoft.com/office/drawing/2014/main" id="{4DA3BB9D-F0E7-4BD8-8AD8-F21232E73910}"/>
              </a:ext>
            </a:extLst>
          </p:cNvPr>
          <p:cNvSpPr/>
          <p:nvPr/>
        </p:nvSpPr>
        <p:spPr>
          <a:xfrm>
            <a:off x="1009893" y="-12364"/>
            <a:ext cx="6188201" cy="85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o-KR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营地安全</a:t>
            </a:r>
          </a:p>
        </p:txBody>
      </p:sp>
      <p:sp>
        <p:nvSpPr>
          <p:cNvPr id="37" name="다이아몬드 36">
            <a:extLst>
              <a:ext uri="{FF2B5EF4-FFF2-40B4-BE49-F238E27FC236}">
                <a16:creationId xmlns:a16="http://schemas.microsoft.com/office/drawing/2014/main" id="{4075BE18-8717-4DDD-B36F-4BDEC553428A}"/>
              </a:ext>
            </a:extLst>
          </p:cNvPr>
          <p:cNvSpPr/>
          <p:nvPr/>
        </p:nvSpPr>
        <p:spPr>
          <a:xfrm>
            <a:off x="2680966" y="1310586"/>
            <a:ext cx="352687" cy="35268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1364" y="141371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9"/>
          <p:cNvGrpSpPr/>
          <p:nvPr/>
        </p:nvGrpSpPr>
        <p:grpSpPr>
          <a:xfrm>
            <a:off x="1025694" y="1733289"/>
            <a:ext cx="5200808" cy="1568450"/>
            <a:chOff x="1250315" y="1854060"/>
            <a:chExt cx="4806950" cy="1568450"/>
          </a:xfrm>
        </p:grpSpPr>
        <p:sp>
          <p:nvSpPr>
            <p:cNvPr id="242" name="Google Shape;242;p9"/>
            <p:cNvSpPr/>
            <p:nvPr/>
          </p:nvSpPr>
          <p:spPr>
            <a:xfrm>
              <a:off x="2977498" y="1854060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243" name="Google Shape;243;p9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44" name="Google Shape;244;p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9"/>
          <p:cNvGrpSpPr/>
          <p:nvPr/>
        </p:nvGrpSpPr>
        <p:grpSpPr>
          <a:xfrm>
            <a:off x="1172022" y="3816325"/>
            <a:ext cx="4908838" cy="1569660"/>
            <a:chOff x="1250315" y="4483984"/>
            <a:chExt cx="4659777" cy="1408591"/>
          </a:xfrm>
        </p:grpSpPr>
        <p:sp>
          <p:nvSpPr>
            <p:cNvPr id="247" name="Google Shape;247;p9"/>
            <p:cNvSpPr/>
            <p:nvPr/>
          </p:nvSpPr>
          <p:spPr>
            <a:xfrm rot="10800000" flipH="1">
              <a:off x="3314255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endParaRPr>
            </a:p>
          </p:txBody>
        </p:sp>
        <p:grpSp>
          <p:nvGrpSpPr>
            <p:cNvPr id="248" name="Google Shape;248;p9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49" name="Google Shape;249;p9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9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51" name="Google Shape;251;p9"/>
          <p:cNvSpPr/>
          <p:nvPr/>
        </p:nvSpPr>
        <p:spPr>
          <a:xfrm>
            <a:off x="927904" y="2713133"/>
            <a:ext cx="53806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篝火区的大火</a:t>
            </a:r>
            <a:endParaRPr lang="en-US" altLang="zh-CN" sz="18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可能引起山火扩散</a:t>
            </a:r>
            <a:endParaRPr sz="18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cap="none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有风干燥的天气</a:t>
            </a:r>
            <a:endParaRPr lang="en-US" altLang="zh-CN" sz="1800" b="1" i="0" u="none" strike="noStrike" cap="none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1" i="0" u="none" strike="noStrike" cap="none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用火时要特别注意</a:t>
            </a:r>
            <a:endParaRPr sz="1800" b="1" i="0" u="none" strike="noStrike" cap="none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252" name="Google Shape;252;p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53" name="Google Shape;253;p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54" name="Google Shape;254;p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6" name="Google Shape;256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7</a:t>
            </a:r>
            <a:endParaRPr dirty="0"/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15C0C350-16F4-487F-8E2C-82FE8BED116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879880C7-94C7-419D-8609-B59AA46A50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FFE665B-43A0-4747-9CEB-D126B0FECF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4" name="Google Shape;141;p16">
            <a:extLst>
              <a:ext uri="{FF2B5EF4-FFF2-40B4-BE49-F238E27FC236}">
                <a16:creationId xmlns:a16="http://schemas.microsoft.com/office/drawing/2014/main" id="{D0BEB6A8-5132-41B4-B58A-95F09A9EDF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9BB3C603-31B9-48D9-A08C-2DE850A4E6BB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17CAA1B-84AD-4B38-8E44-FCD5FF128F97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81D035D-E2F7-4ACC-8A30-9806C62B185B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4AA957C-2421-47A4-8E94-5B0E2EB007E9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Google Shape;204;p7">
            <a:extLst>
              <a:ext uri="{FF2B5EF4-FFF2-40B4-BE49-F238E27FC236}">
                <a16:creationId xmlns:a16="http://schemas.microsoft.com/office/drawing/2014/main" id="{383B973E-E0B5-4079-A3DE-1C18239B16CD}"/>
              </a:ext>
            </a:extLst>
          </p:cNvPr>
          <p:cNvSpPr/>
          <p:nvPr/>
        </p:nvSpPr>
        <p:spPr>
          <a:xfrm>
            <a:off x="365891" y="22962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3" name="Google Shape;205;p7">
            <a:extLst>
              <a:ext uri="{FF2B5EF4-FFF2-40B4-BE49-F238E27FC236}">
                <a16:creationId xmlns:a16="http://schemas.microsoft.com/office/drawing/2014/main" id="{37B391D1-E750-45B4-8B5F-81F96D65F7B8}"/>
              </a:ext>
            </a:extLst>
          </p:cNvPr>
          <p:cNvSpPr/>
          <p:nvPr/>
        </p:nvSpPr>
        <p:spPr>
          <a:xfrm>
            <a:off x="1009893" y="-12364"/>
            <a:ext cx="6188201" cy="85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o-KR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营地安全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0"/>
          <p:cNvSpPr/>
          <p:nvPr/>
        </p:nvSpPr>
        <p:spPr>
          <a:xfrm>
            <a:off x="353160" y="23824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3</a:t>
            </a:r>
            <a:endParaRPr sz="2600" b="1" i="0" u="none" strike="noStrike" cap="none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953924" y="224968"/>
            <a:ext cx="6742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CN" altLang="en-US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  <a:sym typeface="Malgun Gothic"/>
              </a:rPr>
              <a:t>着火了怎么办？</a:t>
            </a:r>
            <a:endParaRPr lang="zh-CN" altLang="en-US" sz="2800" b="0" i="0" u="none" strike="noStrike" cap="none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3334" y="1535799"/>
            <a:ext cx="3030076" cy="21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9" name="Google Shape;269;p10"/>
          <p:cNvSpPr/>
          <p:nvPr/>
        </p:nvSpPr>
        <p:spPr>
          <a:xfrm>
            <a:off x="4974758" y="1808582"/>
            <a:ext cx="4949825" cy="91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1</a:t>
            </a:r>
            <a:r>
              <a:rPr lang="zh-CN" altLang="en-US" sz="2400" b="1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）</a:t>
            </a:r>
            <a:r>
              <a:rPr lang="zh-CN" altLang="en-US" sz="2400" b="1" i="0" u="none" strike="noStrike" cap="none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着火时立即通知所有人</a:t>
            </a:r>
            <a:endParaRPr sz="2400" b="1" i="0" u="none" strike="noStrike" cap="none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5010618" y="4153560"/>
            <a:ext cx="494982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2</a:t>
            </a:r>
            <a:r>
              <a:rPr lang="zh-CN" altLang="en-US" sz="2400" b="1" i="0" u="none" strike="noStrike" cap="none" dirty="0">
                <a:solidFill>
                  <a:schemeClr val="accent2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）</a:t>
            </a:r>
            <a:r>
              <a:rPr lang="zh-CN" altLang="en-US" sz="2400" b="1" i="0" u="none" strike="noStrike" cap="none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/>
                <a:sym typeface="Calibri"/>
              </a:rPr>
              <a:t>立即用灭火器灭火</a:t>
            </a:r>
            <a:endParaRPr sz="2400" b="1" i="0" u="none" strike="noStrike" cap="none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Calibri"/>
              <a:sym typeface="Calibri"/>
            </a:endParaRPr>
          </a:p>
        </p:txBody>
      </p:sp>
      <p:grpSp>
        <p:nvGrpSpPr>
          <p:cNvPr id="271" name="Google Shape;271;p1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72" name="Google Shape;272;p1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73" name="Google Shape;273;p1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5" name="Google Shape;27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1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8</a:t>
            </a:r>
            <a:endParaRPr dirty="0"/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13334" y="3993885"/>
            <a:ext cx="3030077" cy="21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A7C0526D-DA8D-42CC-84EB-EABAD8EF395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SimSun" panose="02010600030101010101" pitchFamily="2" charset="-122"/>
            </a:endParaRPr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F3D5BA3C-0DB1-4425-84BF-F800032EAF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55A84B7-F918-43C4-B7EE-C691C45984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4" name="Google Shape;141;p16">
            <a:extLst>
              <a:ext uri="{FF2B5EF4-FFF2-40B4-BE49-F238E27FC236}">
                <a16:creationId xmlns:a16="http://schemas.microsoft.com/office/drawing/2014/main" id="{6650AF2D-26EE-402B-A193-1BA75C9314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27D86BFF-D2BB-4A10-8C2C-CC0950713559}"/>
              </a:ext>
            </a:extLst>
          </p:cNvPr>
          <p:cNvSpPr/>
          <p:nvPr/>
        </p:nvSpPr>
        <p:spPr>
          <a:xfrm>
            <a:off x="6899815" y="6482027"/>
            <a:ext cx="80926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残障人士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84AF44F-1CA8-45D6-872A-AD0C5B014302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女人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24D82C1-988E-4415-9C39-3286940BBB79}"/>
              </a:ext>
            </a:extLst>
          </p:cNvPr>
          <p:cNvSpPr/>
          <p:nvPr/>
        </p:nvSpPr>
        <p:spPr>
          <a:xfrm>
            <a:off x="8520525" y="6491920"/>
            <a:ext cx="51328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长老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302C2E1-99B1-4711-B2E1-282F8B45360B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618</Words>
  <Application>Microsoft Office PowerPoint</Application>
  <PresentationFormat>사용자 지정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Times New Roman</vt:lpstr>
      <vt:lpstr>Stardos Stencil</vt:lpstr>
      <vt:lpstr>SimSun</vt:lpstr>
      <vt:lpstr>SimSun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비전마스타</dc:creator>
  <cp:lastModifiedBy>park</cp:lastModifiedBy>
  <cp:revision>23</cp:revision>
  <dcterms:modified xsi:type="dcterms:W3CDTF">2020-10-20T13:15:21Z</dcterms:modified>
</cp:coreProperties>
</file>