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  <p15:guide id="3" orient="horz" pos="12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ABA"/>
    <a:srgbClr val="969696"/>
    <a:srgbClr val="5B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0"/>
    <p:restoredTop sz="85965" autoAdjust="0"/>
  </p:normalViewPr>
  <p:slideViewPr>
    <p:cSldViewPr snapToGrid="0">
      <p:cViewPr varScale="1">
        <p:scale>
          <a:sx n="168" d="100"/>
          <a:sy n="168" d="100"/>
        </p:scale>
        <p:origin x="1188" y="144"/>
      </p:cViewPr>
      <p:guideLst>
        <p:guide orient="horz" pos="2165"/>
        <p:guide pos="3118"/>
        <p:guide orient="horz" pos="1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4700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42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41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9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97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65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9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99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2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6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7.png"/><Relationship Id="rId4" Type="http://schemas.openxmlformats.org/officeDocument/2006/relationships/image" Target="../media/image16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jpg"/><Relationship Id="rId5" Type="http://schemas.openxmlformats.org/officeDocument/2006/relationships/image" Target="../media/image5.pn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1.jpg"/><Relationship Id="rId10" Type="http://schemas.openxmlformats.org/officeDocument/2006/relationships/image" Target="../media/image7.png"/><Relationship Id="rId4" Type="http://schemas.openxmlformats.org/officeDocument/2006/relationships/image" Target="../media/image20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3.jpg"/><Relationship Id="rId10" Type="http://schemas.openxmlformats.org/officeDocument/2006/relationships/image" Target="../media/image7.png"/><Relationship Id="rId4" Type="http://schemas.openxmlformats.org/officeDocument/2006/relationships/image" Target="../media/image22.jp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20454" y="1531126"/>
            <a:ext cx="1781468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91" y="3763961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19" y="1948812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19561" y="2411948"/>
            <a:ext cx="561386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</a:t>
            </a:r>
            <a:r>
              <a:rPr lang="ja-JP" altLang="en-US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の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54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CA4FDD7B-C8C1-40C5-A2A5-69B8C0C936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8F9DEB1-5FE2-4B23-9237-C8BABB91B8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sp>
        <p:nvSpPr>
          <p:cNvPr id="21" name="Google Shape;90;p13">
            <a:extLst>
              <a:ext uri="{FF2B5EF4-FFF2-40B4-BE49-F238E27FC236}">
                <a16:creationId xmlns:a16="http://schemas.microsoft.com/office/drawing/2014/main" id="{4C0E3A88-EE33-4B52-A522-82E5374619B0}"/>
              </a:ext>
            </a:extLst>
          </p:cNvPr>
          <p:cNvSpPr/>
          <p:nvPr/>
        </p:nvSpPr>
        <p:spPr>
          <a:xfrm>
            <a:off x="128197" y="150093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.5]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0AB294-D149-4604-83A4-79CE87A97F36}"/>
              </a:ext>
            </a:extLst>
          </p:cNvPr>
          <p:cNvGrpSpPr/>
          <p:nvPr/>
        </p:nvGrpSpPr>
        <p:grpSpPr>
          <a:xfrm>
            <a:off x="5172635" y="5630878"/>
            <a:ext cx="9897192" cy="1244585"/>
            <a:chOff x="5172635" y="5630878"/>
            <a:chExt cx="9897192" cy="1244585"/>
          </a:xfrm>
        </p:grpSpPr>
        <p:grpSp>
          <p:nvGrpSpPr>
            <p:cNvPr id="36" name="Google Shape;97;p13">
              <a:extLst>
                <a:ext uri="{FF2B5EF4-FFF2-40B4-BE49-F238E27FC236}">
                  <a16:creationId xmlns:a16="http://schemas.microsoft.com/office/drawing/2014/main" id="{4DE20B0A-1CB6-4CAC-9929-3DB62D503EC6}"/>
                </a:ext>
              </a:extLst>
            </p:cNvPr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38" name="Google Shape;98;p13">
                <a:extLst>
                  <a:ext uri="{FF2B5EF4-FFF2-40B4-BE49-F238E27FC236}">
                    <a16:creationId xmlns:a16="http://schemas.microsoft.com/office/drawing/2014/main" id="{469F34DD-20EB-48AF-9192-4A050C1B8AB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41" name="Google Shape;99;p13">
                  <a:extLst>
                    <a:ext uri="{FF2B5EF4-FFF2-40B4-BE49-F238E27FC236}">
                      <a16:creationId xmlns:a16="http://schemas.microsoft.com/office/drawing/2014/main" id="{CF79753A-9484-4BE3-AB60-2262BCA2F7F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100;p13">
                  <a:extLst>
                    <a:ext uri="{FF2B5EF4-FFF2-40B4-BE49-F238E27FC236}">
                      <a16:creationId xmlns:a16="http://schemas.microsoft.com/office/drawing/2014/main" id="{232ED95F-C12D-4D07-A78A-B251F74377C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9" name="Google Shape;101;p13">
                <a:extLst>
                  <a:ext uri="{FF2B5EF4-FFF2-40B4-BE49-F238E27FC236}">
                    <a16:creationId xmlns:a16="http://schemas.microsoft.com/office/drawing/2014/main" id="{48118133-40FA-41C6-B144-E75F3D4756DD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102;p13">
                <a:extLst>
                  <a:ext uri="{FF2B5EF4-FFF2-40B4-BE49-F238E27FC236}">
                    <a16:creationId xmlns:a16="http://schemas.microsoft.com/office/drawing/2014/main" id="{831182A9-3C69-4844-A7FD-6626B947540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" name="Google Shape;88;p13">
              <a:extLst>
                <a:ext uri="{FF2B5EF4-FFF2-40B4-BE49-F238E27FC236}">
                  <a16:creationId xmlns:a16="http://schemas.microsoft.com/office/drawing/2014/main" id="{596AB30F-55F8-49F9-8650-B533522437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직사각형 21">
            <a:extLst>
              <a:ext uri="{FF2B5EF4-FFF2-40B4-BE49-F238E27FC236}">
                <a16:creationId xmlns:a16="http://schemas.microsoft.com/office/drawing/2014/main" id="{E526E1CB-13EF-494A-B62C-63FB3568650A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4" name="직사각형 22">
            <a:extLst>
              <a:ext uri="{FF2B5EF4-FFF2-40B4-BE49-F238E27FC236}">
                <a16:creationId xmlns:a16="http://schemas.microsoft.com/office/drawing/2014/main" id="{2999E59B-9C51-4D4B-8C7C-CF4FF1C66718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23">
            <a:extLst>
              <a:ext uri="{FF2B5EF4-FFF2-40B4-BE49-F238E27FC236}">
                <a16:creationId xmlns:a16="http://schemas.microsoft.com/office/drawing/2014/main" id="{A1F35F8B-60C8-4C87-9714-1224867B8FBE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6" name="직사각형 24">
            <a:extLst>
              <a:ext uri="{FF2B5EF4-FFF2-40B4-BE49-F238E27FC236}">
                <a16:creationId xmlns:a16="http://schemas.microsoft.com/office/drawing/2014/main" id="{3AA308DA-B5AF-4A05-9836-06B9620E84F5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23"/>
          <p:cNvGrpSpPr/>
          <p:nvPr/>
        </p:nvGrpSpPr>
        <p:grpSpPr>
          <a:xfrm>
            <a:off x="1285469" y="1280369"/>
            <a:ext cx="4806315" cy="1569720"/>
            <a:chOff x="1250315" y="1675936"/>
            <a:chExt cx="4806315" cy="1569720"/>
          </a:xfrm>
        </p:grpSpPr>
        <p:sp>
          <p:nvSpPr>
            <p:cNvPr id="277" name="Google Shape;277;p23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" name="Google Shape;278;p23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79" name="Google Shape;279;p23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23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1" name="Google Shape;281;p23"/>
          <p:cNvGrpSpPr/>
          <p:nvPr/>
        </p:nvGrpSpPr>
        <p:grpSpPr>
          <a:xfrm>
            <a:off x="1139631" y="4362012"/>
            <a:ext cx="4860350" cy="1569720"/>
            <a:chOff x="1250315" y="5463277"/>
            <a:chExt cx="4860350" cy="1569720"/>
          </a:xfrm>
        </p:grpSpPr>
        <p:sp>
          <p:nvSpPr>
            <p:cNvPr id="282" name="Google Shape;282;p23"/>
            <p:cNvSpPr/>
            <p:nvPr/>
          </p:nvSpPr>
          <p:spPr>
            <a:xfrm rot="10800000" flipH="1">
              <a:off x="3115370" y="5463277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82170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86" name="Google Shape;2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416" y="136759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/>
          <p:nvPr/>
        </p:nvSpPr>
        <p:spPr>
          <a:xfrm>
            <a:off x="782708" y="2149852"/>
            <a:ext cx="581183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火災や爆発が起きやすい環境で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溶接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研削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切断作業を行う場合は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特に注意が必要</a:t>
            </a:r>
            <a:r>
              <a:rPr lang="en-US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です。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工事現場の安全規定を厳守し、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常日頃から火災の危険性を意識することで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自分や周りの人の命を守ることができます。</a:t>
            </a:r>
            <a:endParaRPr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FA750958-8CD5-44B3-B7C2-6FBD15460A47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72A4793A-BA4F-46B3-BA03-27BEA7C8BD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67757E7-140F-4E34-8B92-BFEEBFCD97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B65CF326-6C27-48E9-95A1-C22E02AC6B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E2410592-8F95-4712-9B2D-9BF94E234B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1159" y="642650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2F1C51-87CE-4462-B0D9-D4C55712451B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3" name="Google Shape;132;p15">
              <a:extLst>
                <a:ext uri="{FF2B5EF4-FFF2-40B4-BE49-F238E27FC236}">
                  <a16:creationId xmlns:a16="http://schemas.microsoft.com/office/drawing/2014/main" id="{1146FCFB-2A97-4177-A1BC-14260AD102A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1;p15">
              <a:extLst>
                <a:ext uri="{FF2B5EF4-FFF2-40B4-BE49-F238E27FC236}">
                  <a16:creationId xmlns:a16="http://schemas.microsoft.com/office/drawing/2014/main" id="{34DDF7C7-4306-4F17-8D19-D93B4BF3169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3;p15">
              <a:extLst>
                <a:ext uri="{FF2B5EF4-FFF2-40B4-BE49-F238E27FC236}">
                  <a16:creationId xmlns:a16="http://schemas.microsoft.com/office/drawing/2014/main" id="{6B25809D-D349-427B-851A-B7493D24852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4;p15">
              <a:extLst>
                <a:ext uri="{FF2B5EF4-FFF2-40B4-BE49-F238E27FC236}">
                  <a16:creationId xmlns:a16="http://schemas.microsoft.com/office/drawing/2014/main" id="{A27964BF-41CD-47E6-930C-9F1A10358FE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484D61-1F8F-48C0-BF5F-74AAEEFAAE56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7">
              <a:extLst>
                <a:ext uri="{FF2B5EF4-FFF2-40B4-BE49-F238E27FC236}">
                  <a16:creationId xmlns:a16="http://schemas.microsoft.com/office/drawing/2014/main" id="{2AB546AA-5FDF-45B5-8EA8-5385E4B72EB2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9">
              <a:extLst>
                <a:ext uri="{FF2B5EF4-FFF2-40B4-BE49-F238E27FC236}">
                  <a16:creationId xmlns:a16="http://schemas.microsoft.com/office/drawing/2014/main" id="{2EB2EBE8-66D5-4E79-A248-E0CF1B49224C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8">
              <a:extLst>
                <a:ext uri="{FF2B5EF4-FFF2-40B4-BE49-F238E27FC236}">
                  <a16:creationId xmlns:a16="http://schemas.microsoft.com/office/drawing/2014/main" id="{85687904-53DB-4D77-8578-C86840E11967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1" name="Google Shape;365;p24">
            <a:extLst>
              <a:ext uri="{FF2B5EF4-FFF2-40B4-BE49-F238E27FC236}">
                <a16:creationId xmlns:a16="http://schemas.microsoft.com/office/drawing/2014/main" id="{106BA939-E7A2-4CD1-A6DF-1FC58A20F281}"/>
              </a:ext>
            </a:extLst>
          </p:cNvPr>
          <p:cNvSpPr/>
          <p:nvPr/>
        </p:nvSpPr>
        <p:spPr>
          <a:xfrm>
            <a:off x="3319646" y="225894"/>
            <a:ext cx="638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火災安全のポイント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7E0701-05BD-44CF-8134-0097C6F7ADBE}"/>
              </a:ext>
            </a:extLst>
          </p:cNvPr>
          <p:cNvSpPr/>
          <p:nvPr/>
        </p:nvSpPr>
        <p:spPr>
          <a:xfrm>
            <a:off x="419092" y="294227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3" name="직사각형 28">
            <a:extLst>
              <a:ext uri="{FF2B5EF4-FFF2-40B4-BE49-F238E27FC236}">
                <a16:creationId xmlns:a16="http://schemas.microsoft.com/office/drawing/2014/main" id="{B75007AB-43A0-4890-A1D8-1075B2E82AD2}"/>
              </a:ext>
            </a:extLst>
          </p:cNvPr>
          <p:cNvSpPr/>
          <p:nvPr/>
        </p:nvSpPr>
        <p:spPr>
          <a:xfrm>
            <a:off x="-2257375" y="281557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8;p15"/>
          <p:cNvSpPr/>
          <p:nvPr/>
        </p:nvSpPr>
        <p:spPr>
          <a:xfrm>
            <a:off x="1445558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の</a:t>
            </a:r>
            <a:r>
              <a:rPr lang="zh-TW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</a:t>
            </a:r>
            <a:endParaRPr lang="en-US" altLang="ko-KR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428310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7" y="2745037"/>
            <a:ext cx="6795427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i="0" u="none" strike="noStrike" cap="none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ja-JP" altLang="en-US" sz="2400" b="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工事現場が火災に弱い理由 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_4p</a:t>
            </a:r>
            <a:endParaRPr sz="2400" b="1" dirty="0">
              <a:solidFill>
                <a:schemeClr val="accent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US" sz="2400" b="1" i="0" u="none" strike="noStrike" cap="none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ja-JP" altLang="en-US" sz="2400" b="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溶接時の安全上の注意 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8p</a:t>
            </a:r>
            <a:endParaRPr sz="2400" b="1" i="0" u="none" strike="noStrike" cap="none" dirty="0">
              <a:solidFill>
                <a:schemeClr val="accent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US" sz="2400" b="1" i="0" u="none" strike="noStrike" cap="none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ja-JP" altLang="en-US" sz="2400" b="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消火器の使用方法 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10p</a:t>
            </a:r>
            <a:endParaRPr sz="2400" b="1" dirty="0">
              <a:solidFill>
                <a:schemeClr val="accent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759442"/>
            <a:ext cx="77355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工事現場の火災安全</a:t>
            </a:r>
            <a:endParaRPr lang="ja-JP" altLang="en-US"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직사각형 2">
            <a:extLst>
              <a:ext uri="{FF2B5EF4-FFF2-40B4-BE49-F238E27FC236}">
                <a16:creationId xmlns:a16="http://schemas.microsoft.com/office/drawing/2014/main" id="{FCE6BAD4-284A-4FD0-A1B5-77880A332232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4">
            <a:extLst>
              <a:ext uri="{FF2B5EF4-FFF2-40B4-BE49-F238E27FC236}">
                <a16:creationId xmlns:a16="http://schemas.microsoft.com/office/drawing/2014/main" id="{E1492018-1F47-436E-98BB-388A4CE3C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CCD14986-052E-4E33-BF0B-FAC5EAAC3A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sp>
        <p:nvSpPr>
          <p:cNvPr id="22" name="Google Shape;90;p13">
            <a:extLst>
              <a:ext uri="{FF2B5EF4-FFF2-40B4-BE49-F238E27FC236}">
                <a16:creationId xmlns:a16="http://schemas.microsoft.com/office/drawing/2014/main" id="{A7FEC024-B086-4BCC-8FA0-C7001F8E1A10}"/>
              </a:ext>
            </a:extLst>
          </p:cNvPr>
          <p:cNvSpPr/>
          <p:nvPr/>
        </p:nvSpPr>
        <p:spPr>
          <a:xfrm>
            <a:off x="2300361" y="1436076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.5]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DB42EA-FC74-4DB5-9B96-E803D3DA2C4A}"/>
              </a:ext>
            </a:extLst>
          </p:cNvPr>
          <p:cNvGrpSpPr/>
          <p:nvPr/>
        </p:nvGrpSpPr>
        <p:grpSpPr>
          <a:xfrm>
            <a:off x="285543" y="5616906"/>
            <a:ext cx="3137462" cy="1220026"/>
            <a:chOff x="285543" y="5616906"/>
            <a:chExt cx="3137462" cy="1220026"/>
          </a:xfrm>
        </p:grpSpPr>
        <p:grpSp>
          <p:nvGrpSpPr>
            <p:cNvPr id="24" name="Google Shape;98;p13">
              <a:extLst>
                <a:ext uri="{FF2B5EF4-FFF2-40B4-BE49-F238E27FC236}">
                  <a16:creationId xmlns:a16="http://schemas.microsoft.com/office/drawing/2014/main" id="{521D74B4-13C2-4677-85B2-00E464F2BC2C}"/>
                </a:ext>
              </a:extLst>
            </p:cNvPr>
            <p:cNvGrpSpPr/>
            <p:nvPr/>
          </p:nvGrpSpPr>
          <p:grpSpPr>
            <a:xfrm>
              <a:off x="1097637" y="5882355"/>
              <a:ext cx="1240472" cy="826392"/>
              <a:chOff x="1109808" y="5883850"/>
              <a:chExt cx="1240472" cy="826392"/>
            </a:xfrm>
          </p:grpSpPr>
          <p:pic>
            <p:nvPicPr>
              <p:cNvPr id="33" name="Google Shape;99;p13">
                <a:extLst>
                  <a:ext uri="{FF2B5EF4-FFF2-40B4-BE49-F238E27FC236}">
                    <a16:creationId xmlns:a16="http://schemas.microsoft.com/office/drawing/2014/main" id="{19F85EC0-4D6F-4188-B473-7BC2251A293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09808" y="5892728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00;p13">
                <a:extLst>
                  <a:ext uri="{FF2B5EF4-FFF2-40B4-BE49-F238E27FC236}">
                    <a16:creationId xmlns:a16="http://schemas.microsoft.com/office/drawing/2014/main" id="{DA572F1B-2989-44F1-AFF5-1B08DEB2F0FA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9132" y="5883850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Google Shape;101;p13">
              <a:extLst>
                <a:ext uri="{FF2B5EF4-FFF2-40B4-BE49-F238E27FC236}">
                  <a16:creationId xmlns:a16="http://schemas.microsoft.com/office/drawing/2014/main" id="{30B995B7-9B37-48AD-9D3E-C913056D1F5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833" y="5887936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>
              <a:extLst>
                <a:ext uri="{FF2B5EF4-FFF2-40B4-BE49-F238E27FC236}">
                  <a16:creationId xmlns:a16="http://schemas.microsoft.com/office/drawing/2014/main" id="{6D8DBD54-FC7F-4B1B-8787-29E929B8B07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65398" y="5616906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17E0AC-8DE4-4A06-BA22-81319E933D57}"/>
                </a:ext>
              </a:extLst>
            </p:cNvPr>
            <p:cNvSpPr/>
            <p:nvPr/>
          </p:nvSpPr>
          <p:spPr>
            <a:xfrm>
              <a:off x="285543" y="6527731"/>
              <a:ext cx="2996103" cy="282344"/>
            </a:xfrm>
            <a:prstGeom prst="rect">
              <a:avLst/>
            </a:prstGeom>
            <a:solidFill>
              <a:srgbClr val="A1D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5F047D0-BE17-432B-9E05-461D4D1E2174}"/>
                </a:ext>
              </a:extLst>
            </p:cNvPr>
            <p:cNvGrpSpPr/>
            <p:nvPr/>
          </p:nvGrpSpPr>
          <p:grpSpPr>
            <a:xfrm>
              <a:off x="462685" y="6467600"/>
              <a:ext cx="2960320" cy="369332"/>
              <a:chOff x="-1468363" y="4452106"/>
              <a:chExt cx="2960320" cy="369332"/>
            </a:xfrm>
          </p:grpSpPr>
          <p:sp>
            <p:nvSpPr>
              <p:cNvPr id="29" name="직사각형 21">
                <a:extLst>
                  <a:ext uri="{FF2B5EF4-FFF2-40B4-BE49-F238E27FC236}">
                    <a16:creationId xmlns:a16="http://schemas.microsoft.com/office/drawing/2014/main" id="{A75D8EDF-E547-428D-B295-2FE9C00A7FA8}"/>
                  </a:ext>
                </a:extLst>
              </p:cNvPr>
              <p:cNvSpPr/>
              <p:nvPr/>
            </p:nvSpPr>
            <p:spPr>
              <a:xfrm>
                <a:off x="-1468363" y="4502343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無効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0" name="직사각형 22">
                <a:extLst>
                  <a:ext uri="{FF2B5EF4-FFF2-40B4-BE49-F238E27FC236}">
                    <a16:creationId xmlns:a16="http://schemas.microsoft.com/office/drawing/2014/main" id="{D7E6EF05-C23F-4849-975E-C3A8E1B12338}"/>
                  </a:ext>
                </a:extLst>
              </p:cNvPr>
              <p:cNvSpPr/>
              <p:nvPr/>
            </p:nvSpPr>
            <p:spPr>
              <a:xfrm>
                <a:off x="-760570" y="4501688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女性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" name="직사각형 23">
                <a:extLst>
                  <a:ext uri="{FF2B5EF4-FFF2-40B4-BE49-F238E27FC236}">
                    <a16:creationId xmlns:a16="http://schemas.microsoft.com/office/drawing/2014/main" id="{2FFBD17C-3F20-4CC8-A2CD-67ABA5AA4EF2}"/>
                  </a:ext>
                </a:extLst>
              </p:cNvPr>
              <p:cNvSpPr/>
              <p:nvPr/>
            </p:nvSpPr>
            <p:spPr>
              <a:xfrm>
                <a:off x="-112063" y="4512236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老人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직사각형 24">
                <a:extLst>
                  <a:ext uri="{FF2B5EF4-FFF2-40B4-BE49-F238E27FC236}">
                    <a16:creationId xmlns:a16="http://schemas.microsoft.com/office/drawing/2014/main" id="{182CF816-6F2B-48F9-A99A-00A5ABA515F3}"/>
                  </a:ext>
                </a:extLst>
              </p:cNvPr>
              <p:cNvSpPr/>
              <p:nvPr/>
            </p:nvSpPr>
            <p:spPr>
              <a:xfrm>
                <a:off x="392233" y="4452106"/>
                <a:ext cx="109972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1800" b="1" dirty="0">
                    <a:solidFill>
                      <a:srgbClr val="005A8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外国人</a:t>
                </a:r>
                <a:endParaRPr lang="en-US" altLang="ko-KR" sz="5400" b="1" cap="none" spc="0" dirty="0">
                  <a:ln w="0"/>
                  <a:solidFill>
                    <a:srgbClr val="005A8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6788" y="1754207"/>
            <a:ext cx="6461085" cy="4150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E8FD5721-0FE7-4C45-8AB8-EB3A86048A50}"/>
              </a:ext>
            </a:extLst>
          </p:cNvPr>
          <p:cNvSpPr/>
          <p:nvPr/>
        </p:nvSpPr>
        <p:spPr>
          <a:xfrm>
            <a:off x="1696788" y="1845599"/>
            <a:ext cx="50435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9EB3982-8819-452B-A4DD-F816C8260A75}"/>
              </a:ext>
            </a:extLst>
          </p:cNvPr>
          <p:cNvSpPr/>
          <p:nvPr/>
        </p:nvSpPr>
        <p:spPr>
          <a:xfrm>
            <a:off x="4225986" y="1715610"/>
            <a:ext cx="504352" cy="49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771083-3CE4-4CEE-B2D2-6E43C2377A4D}"/>
              </a:ext>
            </a:extLst>
          </p:cNvPr>
          <p:cNvSpPr/>
          <p:nvPr/>
        </p:nvSpPr>
        <p:spPr>
          <a:xfrm>
            <a:off x="6173640" y="1700157"/>
            <a:ext cx="1067607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F6412FD-FA96-420E-882F-4505CDCF8651}"/>
              </a:ext>
            </a:extLst>
          </p:cNvPr>
          <p:cNvSpPr/>
          <p:nvPr/>
        </p:nvSpPr>
        <p:spPr>
          <a:xfrm>
            <a:off x="1894379" y="1915945"/>
            <a:ext cx="72327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着火要因</a:t>
            </a:r>
            <a:endParaRPr lang="en-US" altLang="ko-KR" sz="3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92C24B6-8D57-45AF-89D5-AF5B32D19DF0}"/>
              </a:ext>
            </a:extLst>
          </p:cNvPr>
          <p:cNvSpPr/>
          <p:nvPr/>
        </p:nvSpPr>
        <p:spPr>
          <a:xfrm>
            <a:off x="4599236" y="1825656"/>
            <a:ext cx="10086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発生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件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数</a:t>
            </a:r>
            <a:endParaRPr lang="en-US" altLang="ko-KR" sz="48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F634438-3913-45AC-94C1-E33451BC2413}"/>
              </a:ext>
            </a:extLst>
          </p:cNvPr>
          <p:cNvSpPr/>
          <p:nvPr/>
        </p:nvSpPr>
        <p:spPr>
          <a:xfrm>
            <a:off x="6413510" y="1865273"/>
            <a:ext cx="201850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火災発生時の平均作業工程率</a:t>
            </a:r>
            <a:endParaRPr lang="en-US" altLang="ko-KR" sz="11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4971416-5E38-4983-9567-C98796196151}"/>
              </a:ext>
            </a:extLst>
          </p:cNvPr>
          <p:cNvSpPr/>
          <p:nvPr/>
        </p:nvSpPr>
        <p:spPr>
          <a:xfrm>
            <a:off x="4134602" y="1972097"/>
            <a:ext cx="415499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数</a:t>
            </a:r>
            <a:r>
              <a:rPr lang="en-US" altLang="ko-KR" sz="105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3200" b="1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1320E16-AB9A-47C3-9692-FB8B808EC9F0}"/>
              </a:ext>
            </a:extLst>
          </p:cNvPr>
          <p:cNvSpPr/>
          <p:nvPr/>
        </p:nvSpPr>
        <p:spPr>
          <a:xfrm>
            <a:off x="1696787" y="2339373"/>
            <a:ext cx="800187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6C83888-C987-4E88-BCAF-1EF53D1537B3}"/>
              </a:ext>
            </a:extLst>
          </p:cNvPr>
          <p:cNvSpPr/>
          <p:nvPr/>
        </p:nvSpPr>
        <p:spPr>
          <a:xfrm>
            <a:off x="2030703" y="2362618"/>
            <a:ext cx="172355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すべての新築工事現場</a:t>
            </a:r>
            <a:endParaRPr lang="en-US" altLang="ko-KR" sz="1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2285F8-0490-4D2D-95D8-438DE193EB0D}"/>
              </a:ext>
            </a:extLst>
          </p:cNvPr>
          <p:cNvSpPr/>
          <p:nvPr/>
        </p:nvSpPr>
        <p:spPr>
          <a:xfrm>
            <a:off x="1650799" y="2815246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6A22DD5-3441-4D09-8517-93CB2CE6E1DB}"/>
              </a:ext>
            </a:extLst>
          </p:cNvPr>
          <p:cNvSpPr/>
          <p:nvPr/>
        </p:nvSpPr>
        <p:spPr>
          <a:xfrm>
            <a:off x="2176741" y="2853873"/>
            <a:ext cx="141577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溶接、切断、研磨</a:t>
            </a:r>
            <a:endParaRPr lang="en-US" altLang="ko-KR" sz="1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56F4F84-D7CA-4102-9461-69D4B3788641}"/>
              </a:ext>
            </a:extLst>
          </p:cNvPr>
          <p:cNvSpPr/>
          <p:nvPr/>
        </p:nvSpPr>
        <p:spPr>
          <a:xfrm>
            <a:off x="1682723" y="3283277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DEFE4AA-F590-4C07-8D2C-66579F2BAD38}"/>
              </a:ext>
            </a:extLst>
          </p:cNvPr>
          <p:cNvSpPr/>
          <p:nvPr/>
        </p:nvSpPr>
        <p:spPr>
          <a:xfrm>
            <a:off x="2587458" y="3322150"/>
            <a:ext cx="6463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タバコ</a:t>
            </a:r>
            <a:endParaRPr lang="en-US" altLang="ko-KR" sz="1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F0D473A-5EEE-4D80-829C-EB99992020E3}"/>
              </a:ext>
            </a:extLst>
          </p:cNvPr>
          <p:cNvSpPr/>
          <p:nvPr/>
        </p:nvSpPr>
        <p:spPr>
          <a:xfrm>
            <a:off x="1650799" y="3794460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B46FE77-9746-41DE-BE58-A5D9646C0686}"/>
              </a:ext>
            </a:extLst>
          </p:cNvPr>
          <p:cNvSpPr/>
          <p:nvPr/>
        </p:nvSpPr>
        <p:spPr>
          <a:xfrm>
            <a:off x="2469810" y="3799722"/>
            <a:ext cx="95410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電気的要因</a:t>
            </a:r>
            <a:endParaRPr lang="en-US" altLang="ko-KR" sz="1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8603DF7-B9B0-49F3-BC04-F915FC6F53AD}"/>
              </a:ext>
            </a:extLst>
          </p:cNvPr>
          <p:cNvSpPr/>
          <p:nvPr/>
        </p:nvSpPr>
        <p:spPr>
          <a:xfrm>
            <a:off x="1712020" y="4310594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4667923-9D09-41A3-8478-42BC2597AB3E}"/>
              </a:ext>
            </a:extLst>
          </p:cNvPr>
          <p:cNvSpPr/>
          <p:nvPr/>
        </p:nvSpPr>
        <p:spPr>
          <a:xfrm>
            <a:off x="2297472" y="4203811"/>
            <a:ext cx="141577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火花、火元</a:t>
            </a:r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の放置</a:t>
            </a:r>
            <a:endParaRPr lang="en-US" altLang="ja-JP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6254C88-6156-45E9-84FF-C9E86613172D}"/>
              </a:ext>
            </a:extLst>
          </p:cNvPr>
          <p:cNvSpPr/>
          <p:nvPr/>
        </p:nvSpPr>
        <p:spPr>
          <a:xfrm>
            <a:off x="1737099" y="4693722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7C7BAF1-46FB-4E28-B288-780EFB280F38}"/>
              </a:ext>
            </a:extLst>
          </p:cNvPr>
          <p:cNvSpPr/>
          <p:nvPr/>
        </p:nvSpPr>
        <p:spPr>
          <a:xfrm>
            <a:off x="2305124" y="4765091"/>
            <a:ext cx="121700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その他</a:t>
            </a:r>
            <a:r>
              <a:rPr lang="en-US" altLang="ja-JP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不注意</a:t>
            </a:r>
            <a:r>
              <a:rPr lang="en-US" altLang="ja-JP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CFDF598-AB0B-43FD-91FF-EECA6EB2AE77}"/>
              </a:ext>
            </a:extLst>
          </p:cNvPr>
          <p:cNvSpPr/>
          <p:nvPr/>
        </p:nvSpPr>
        <p:spPr>
          <a:xfrm>
            <a:off x="1737099" y="5213125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E3E67FE-0C18-4905-9DE2-DDBF6DFFBCC6}"/>
              </a:ext>
            </a:extLst>
          </p:cNvPr>
          <p:cNvSpPr/>
          <p:nvPr/>
        </p:nvSpPr>
        <p:spPr>
          <a:xfrm>
            <a:off x="1696787" y="5638985"/>
            <a:ext cx="92808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263F5DA-53B5-4918-B920-98D15AC836D8}"/>
              </a:ext>
            </a:extLst>
          </p:cNvPr>
          <p:cNvSpPr/>
          <p:nvPr/>
        </p:nvSpPr>
        <p:spPr>
          <a:xfrm>
            <a:off x="2540057" y="5217429"/>
            <a:ext cx="6463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可燃物</a:t>
            </a:r>
            <a:endParaRPr lang="en-US" altLang="ko-KR" sz="1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7E54A8B-842A-4F5A-BC57-98F9E47D88FF}"/>
              </a:ext>
            </a:extLst>
          </p:cNvPr>
          <p:cNvSpPr/>
          <p:nvPr/>
        </p:nvSpPr>
        <p:spPr>
          <a:xfrm>
            <a:off x="2578881" y="5638960"/>
            <a:ext cx="49244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不明</a:t>
            </a:r>
            <a:endParaRPr lang="en-US" altLang="ko-KR" sz="12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10A83512-8013-46E7-9B0F-034CDBF4F95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12">
            <a:extLst>
              <a:ext uri="{FF2B5EF4-FFF2-40B4-BE49-F238E27FC236}">
                <a16:creationId xmlns:a16="http://schemas.microsoft.com/office/drawing/2014/main" id="{974F8904-D9EF-463E-97E0-38F7735F7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9DDF2297-389B-4E14-BF87-F90C8E4CA0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AA770BC-76EF-44A9-9A24-D3BC9535AE2C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7" name="Google Shape;132;p15">
              <a:extLst>
                <a:ext uri="{FF2B5EF4-FFF2-40B4-BE49-F238E27FC236}">
                  <a16:creationId xmlns:a16="http://schemas.microsoft.com/office/drawing/2014/main" id="{55884A6E-EADB-46BD-AF9B-26B27AC879C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131;p15">
              <a:extLst>
                <a:ext uri="{FF2B5EF4-FFF2-40B4-BE49-F238E27FC236}">
                  <a16:creationId xmlns:a16="http://schemas.microsoft.com/office/drawing/2014/main" id="{1E4B19E3-97A5-4671-AA48-0B98F2F7945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33;p15">
              <a:extLst>
                <a:ext uri="{FF2B5EF4-FFF2-40B4-BE49-F238E27FC236}">
                  <a16:creationId xmlns:a16="http://schemas.microsoft.com/office/drawing/2014/main" id="{EE0F284D-D877-49E9-93E6-343C4CC7593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134;p15">
              <a:extLst>
                <a:ext uri="{FF2B5EF4-FFF2-40B4-BE49-F238E27FC236}">
                  <a16:creationId xmlns:a16="http://schemas.microsoft.com/office/drawing/2014/main" id="{F4D338BB-2CFD-43E6-86E3-00597A63809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0483C9-6CFC-4EE0-9F97-024F394BB851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27">
              <a:extLst>
                <a:ext uri="{FF2B5EF4-FFF2-40B4-BE49-F238E27FC236}">
                  <a16:creationId xmlns:a16="http://schemas.microsoft.com/office/drawing/2014/main" id="{7994C35C-29F7-47FF-99B1-8DBC4F17FAD8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29">
              <a:extLst>
                <a:ext uri="{FF2B5EF4-FFF2-40B4-BE49-F238E27FC236}">
                  <a16:creationId xmlns:a16="http://schemas.microsoft.com/office/drawing/2014/main" id="{3783B6E0-4E61-42DB-8948-7409BA30771E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28">
              <a:extLst>
                <a:ext uri="{FF2B5EF4-FFF2-40B4-BE49-F238E27FC236}">
                  <a16:creationId xmlns:a16="http://schemas.microsoft.com/office/drawing/2014/main" id="{3CA2A594-B88C-4014-92FA-6D6CB5970C1C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6AAFA58-8AFE-42A8-B393-59DBACC91862}"/>
              </a:ext>
            </a:extLst>
          </p:cNvPr>
          <p:cNvSpPr/>
          <p:nvPr/>
        </p:nvSpPr>
        <p:spPr>
          <a:xfrm>
            <a:off x="2096881" y="1195505"/>
            <a:ext cx="5352790" cy="453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Google Shape;153;p16"/>
          <p:cNvSpPr txBox="1"/>
          <p:nvPr/>
        </p:nvSpPr>
        <p:spPr>
          <a:xfrm>
            <a:off x="2098909" y="1193105"/>
            <a:ext cx="58421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新築工事現場の火災の原因</a:t>
            </a:r>
            <a:r>
              <a:rPr lang="en-US" altLang="ja-JP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ソウル、</a:t>
            </a:r>
            <a:r>
              <a:rPr lang="en-US" altLang="ja-JP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'14~'17)</a:t>
            </a:r>
            <a:endParaRPr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3A31F834-94BC-4AEB-ABF0-9E61DC0E59BF}"/>
              </a:ext>
            </a:extLst>
          </p:cNvPr>
          <p:cNvSpPr txBox="1">
            <a:spLocks/>
          </p:cNvSpPr>
          <p:nvPr/>
        </p:nvSpPr>
        <p:spPr>
          <a:xfrm>
            <a:off x="2731159" y="642650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0" name="Google Shape;150;p16">
            <a:extLst>
              <a:ext uri="{FF2B5EF4-FFF2-40B4-BE49-F238E27FC236}">
                <a16:creationId xmlns:a16="http://schemas.microsoft.com/office/drawing/2014/main" id="{E9B8465C-6981-4D12-9C9F-44A132F165F9}"/>
              </a:ext>
            </a:extLst>
          </p:cNvPr>
          <p:cNvSpPr/>
          <p:nvPr/>
        </p:nvSpPr>
        <p:spPr>
          <a:xfrm>
            <a:off x="345620" y="20983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51;p16">
            <a:extLst>
              <a:ext uri="{FF2B5EF4-FFF2-40B4-BE49-F238E27FC236}">
                <a16:creationId xmlns:a16="http://schemas.microsoft.com/office/drawing/2014/main" id="{CB31FA22-6260-480A-B780-A9E488BFAD69}"/>
              </a:ext>
            </a:extLst>
          </p:cNvPr>
          <p:cNvSpPr/>
          <p:nvPr/>
        </p:nvSpPr>
        <p:spPr>
          <a:xfrm>
            <a:off x="944033" y="67033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工事現場が火災に弱い理由</a:t>
            </a:r>
            <a:endParaRPr lang="ja-JP" altLang="en-US"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2698" y="1543382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17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61" name="Google Shape;161;p17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17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3" name="Google Shape;163;p17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7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65" name="Google Shape;165;p17"/>
          <p:cNvGrpSpPr/>
          <p:nvPr/>
        </p:nvGrpSpPr>
        <p:grpSpPr>
          <a:xfrm>
            <a:off x="1073020" y="3533821"/>
            <a:ext cx="5109666" cy="1569660"/>
            <a:chOff x="1250315" y="4483984"/>
            <a:chExt cx="4659777" cy="1408591"/>
          </a:xfrm>
        </p:grpSpPr>
        <p:sp>
          <p:nvSpPr>
            <p:cNvPr id="166" name="Google Shape;166;p17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17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68" name="Google Shape;168;p17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7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7" name="Google Shape;177;p17"/>
          <p:cNvSpPr/>
          <p:nvPr/>
        </p:nvSpPr>
        <p:spPr>
          <a:xfrm>
            <a:off x="924798" y="2411832"/>
            <a:ext cx="5310566" cy="35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工事現場での火災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爆発事故が絶えず発生。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特に、意思疎通ができない外国人労働者は </a:t>
            </a:r>
            <a:b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逃げ遅れて死亡することも多い。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火災要因の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40%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が、溶接、切断、研削作業である。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80F30C84-93B9-4A55-9B9B-BB504AF65B7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71DB851-6B87-4480-B04F-AA4E0F78BF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3FBB74-4D55-4E58-B78A-D72CF366E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7CE0A33B-60A1-45D5-82FD-52E60B2B615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1159" y="642650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4C74A6-241B-4042-B505-393A69A8F35C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4" name="Google Shape;132;p15">
              <a:extLst>
                <a:ext uri="{FF2B5EF4-FFF2-40B4-BE49-F238E27FC236}">
                  <a16:creationId xmlns:a16="http://schemas.microsoft.com/office/drawing/2014/main" id="{7F3E0F4E-B1C6-493C-83E8-B9C4FB369F2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1;p15">
              <a:extLst>
                <a:ext uri="{FF2B5EF4-FFF2-40B4-BE49-F238E27FC236}">
                  <a16:creationId xmlns:a16="http://schemas.microsoft.com/office/drawing/2014/main" id="{1DD260A0-F881-40C5-8133-F4335DF7310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3;p15">
              <a:extLst>
                <a:ext uri="{FF2B5EF4-FFF2-40B4-BE49-F238E27FC236}">
                  <a16:creationId xmlns:a16="http://schemas.microsoft.com/office/drawing/2014/main" id="{ACA508EF-CF30-46A7-9816-BC98EA97306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4;p15">
              <a:extLst>
                <a:ext uri="{FF2B5EF4-FFF2-40B4-BE49-F238E27FC236}">
                  <a16:creationId xmlns:a16="http://schemas.microsoft.com/office/drawing/2014/main" id="{7FDF1D8F-ECBE-47AE-B833-03BC36F2986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6A54B4-595D-42D9-9702-11A4C1E24A62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7">
              <a:extLst>
                <a:ext uri="{FF2B5EF4-FFF2-40B4-BE49-F238E27FC236}">
                  <a16:creationId xmlns:a16="http://schemas.microsoft.com/office/drawing/2014/main" id="{B7E6E6AA-B194-4F85-9782-E9A454CCC68A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9">
              <a:extLst>
                <a:ext uri="{FF2B5EF4-FFF2-40B4-BE49-F238E27FC236}">
                  <a16:creationId xmlns:a16="http://schemas.microsoft.com/office/drawing/2014/main" id="{DC8CDDC3-112B-428B-8A4F-6AAFB7062B7D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8">
              <a:extLst>
                <a:ext uri="{FF2B5EF4-FFF2-40B4-BE49-F238E27FC236}">
                  <a16:creationId xmlns:a16="http://schemas.microsoft.com/office/drawing/2014/main" id="{EBEC32D7-2FBD-4582-8B6D-45FE671BE87A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0" name="Google Shape;150;p16">
            <a:extLst>
              <a:ext uri="{FF2B5EF4-FFF2-40B4-BE49-F238E27FC236}">
                <a16:creationId xmlns:a16="http://schemas.microsoft.com/office/drawing/2014/main" id="{6E17477C-68F8-465B-9D7B-074C5ABAF181}"/>
              </a:ext>
            </a:extLst>
          </p:cNvPr>
          <p:cNvSpPr/>
          <p:nvPr/>
        </p:nvSpPr>
        <p:spPr>
          <a:xfrm>
            <a:off x="345620" y="20983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51;p16">
            <a:extLst>
              <a:ext uri="{FF2B5EF4-FFF2-40B4-BE49-F238E27FC236}">
                <a16:creationId xmlns:a16="http://schemas.microsoft.com/office/drawing/2014/main" id="{D5C6E7C8-3FAF-40E9-A7B8-C7B672040B18}"/>
              </a:ext>
            </a:extLst>
          </p:cNvPr>
          <p:cNvSpPr/>
          <p:nvPr/>
        </p:nvSpPr>
        <p:spPr>
          <a:xfrm>
            <a:off x="944033" y="67033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工事現場が火災に弱い理由</a:t>
            </a:r>
            <a:endParaRPr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315" y="1547352"/>
            <a:ext cx="2849346" cy="225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315" y="3884259"/>
            <a:ext cx="2849346" cy="219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7" name="Google Shape;197;p18"/>
          <p:cNvSpPr/>
          <p:nvPr/>
        </p:nvSpPr>
        <p:spPr>
          <a:xfrm>
            <a:off x="3714691" y="1640032"/>
            <a:ext cx="3199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年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月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日、龍仁市のショッピングモールの建設現場で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溶接作業による火災が発生し、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人が負傷した。</a:t>
            </a:r>
            <a:endParaRPr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3859851" y="4197382"/>
            <a:ext cx="29094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年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月、富平市の複合施設の建設現場で溶接作業により発生した火災で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人が死亡、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人が負傷した。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C27FF4F-E66B-4EB2-9284-8D123B69E1D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828D9797-0DAA-4C18-98BF-5CCE18DAD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81B6635-6F67-4CF9-A381-F461EA5FB9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022F36C4-3A38-447C-998C-722B791CA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13AF416C-0BFF-4AC0-B119-73287FE10CE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1159" y="642650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925FBA-6151-4298-BD30-63B4BAD8AC4C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4" name="Google Shape;132;p15">
              <a:extLst>
                <a:ext uri="{FF2B5EF4-FFF2-40B4-BE49-F238E27FC236}">
                  <a16:creationId xmlns:a16="http://schemas.microsoft.com/office/drawing/2014/main" id="{FF01872E-B101-4E11-9DA2-325400A3EEB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1;p15">
              <a:extLst>
                <a:ext uri="{FF2B5EF4-FFF2-40B4-BE49-F238E27FC236}">
                  <a16:creationId xmlns:a16="http://schemas.microsoft.com/office/drawing/2014/main" id="{0561F532-D386-421C-A53E-A889A3932F4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3;p15">
              <a:extLst>
                <a:ext uri="{FF2B5EF4-FFF2-40B4-BE49-F238E27FC236}">
                  <a16:creationId xmlns:a16="http://schemas.microsoft.com/office/drawing/2014/main" id="{7EDFDCBC-696A-43F8-A7E3-80C3AF9CB6F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4;p15">
              <a:extLst>
                <a:ext uri="{FF2B5EF4-FFF2-40B4-BE49-F238E27FC236}">
                  <a16:creationId xmlns:a16="http://schemas.microsoft.com/office/drawing/2014/main" id="{1BF4CFF2-4711-4816-8135-2877BA8617B1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F0C4EA-3078-47D2-83C4-FE7DD6F4FCAE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7">
              <a:extLst>
                <a:ext uri="{FF2B5EF4-FFF2-40B4-BE49-F238E27FC236}">
                  <a16:creationId xmlns:a16="http://schemas.microsoft.com/office/drawing/2014/main" id="{86D01EEC-8F0C-440E-A916-786DC7B05BD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9">
              <a:extLst>
                <a:ext uri="{FF2B5EF4-FFF2-40B4-BE49-F238E27FC236}">
                  <a16:creationId xmlns:a16="http://schemas.microsoft.com/office/drawing/2014/main" id="{6E1BE581-0063-4FDE-925A-A26F8E3C905C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8">
              <a:extLst>
                <a:ext uri="{FF2B5EF4-FFF2-40B4-BE49-F238E27FC236}">
                  <a16:creationId xmlns:a16="http://schemas.microsoft.com/office/drawing/2014/main" id="{37D64BC5-3A04-4866-BD38-0274D8DD18E3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8796028-473A-4771-A95A-3E8D2C545A25}"/>
              </a:ext>
            </a:extLst>
          </p:cNvPr>
          <p:cNvSpPr/>
          <p:nvPr/>
        </p:nvSpPr>
        <p:spPr>
          <a:xfrm>
            <a:off x="727969" y="1305018"/>
            <a:ext cx="6041362" cy="5118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Google Shape;320;p24">
            <a:extLst>
              <a:ext uri="{FF2B5EF4-FFF2-40B4-BE49-F238E27FC236}">
                <a16:creationId xmlns:a16="http://schemas.microsoft.com/office/drawing/2014/main" id="{EA5C44D9-68A1-41C5-880D-5DB18A2CCAA4}"/>
              </a:ext>
            </a:extLst>
          </p:cNvPr>
          <p:cNvSpPr/>
          <p:nvPr/>
        </p:nvSpPr>
        <p:spPr>
          <a:xfrm>
            <a:off x="6163848" y="3322312"/>
            <a:ext cx="1162468" cy="89009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D14A40-8ACF-4CCD-95BC-3DB75ADDB88A}"/>
              </a:ext>
            </a:extLst>
          </p:cNvPr>
          <p:cNvSpPr/>
          <p:nvPr/>
        </p:nvSpPr>
        <p:spPr>
          <a:xfrm>
            <a:off x="7358535" y="2994317"/>
            <a:ext cx="2486492" cy="15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Google Shape;196;p18"/>
          <p:cNvSpPr/>
          <p:nvPr/>
        </p:nvSpPr>
        <p:spPr>
          <a:xfrm>
            <a:off x="7294097" y="2982675"/>
            <a:ext cx="2604324" cy="184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溶接による火災は人や財産に大きな損害をもたらす</a:t>
            </a:r>
            <a:endParaRPr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Google Shape;150;p16">
            <a:extLst>
              <a:ext uri="{FF2B5EF4-FFF2-40B4-BE49-F238E27FC236}">
                <a16:creationId xmlns:a16="http://schemas.microsoft.com/office/drawing/2014/main" id="{4DC528B9-589A-498E-8FA6-B088F2A893A1}"/>
              </a:ext>
            </a:extLst>
          </p:cNvPr>
          <p:cNvSpPr/>
          <p:nvPr/>
        </p:nvSpPr>
        <p:spPr>
          <a:xfrm>
            <a:off x="345620" y="20983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51;p16">
            <a:extLst>
              <a:ext uri="{FF2B5EF4-FFF2-40B4-BE49-F238E27FC236}">
                <a16:creationId xmlns:a16="http://schemas.microsoft.com/office/drawing/2014/main" id="{F3F9092E-6C38-44B7-9A07-7981FC072E78}"/>
              </a:ext>
            </a:extLst>
          </p:cNvPr>
          <p:cNvSpPr/>
          <p:nvPr/>
        </p:nvSpPr>
        <p:spPr>
          <a:xfrm>
            <a:off x="944033" y="67033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工事現場が火災に弱い理由</a:t>
            </a:r>
            <a:endParaRPr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/>
          <p:nvPr/>
        </p:nvSpPr>
        <p:spPr>
          <a:xfrm>
            <a:off x="4082349" y="1797622"/>
            <a:ext cx="59444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工事現場には常に引火性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爆発性物質があるため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火災を引き起こしやすい</a:t>
            </a:r>
            <a:endParaRPr sz="20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 rot="5400000">
            <a:off x="6353471" y="2948201"/>
            <a:ext cx="771896" cy="7407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920F07C3-BFA5-4773-ABFD-98A4A43EDF9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1B87E208-CB39-4843-A95B-F8C6CF204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523BC57-7BC8-4FDD-9F06-AE3C6E123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5081DDE8-B712-4C0C-BAB4-B22A9F931A2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1159" y="642650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BF9185-FAC3-44C4-8B95-E4E4CED16A1E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3" name="Google Shape;132;p15">
              <a:extLst>
                <a:ext uri="{FF2B5EF4-FFF2-40B4-BE49-F238E27FC236}">
                  <a16:creationId xmlns:a16="http://schemas.microsoft.com/office/drawing/2014/main" id="{63EB90D2-91A0-4019-B551-C0A7FE68F4B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1;p15">
              <a:extLst>
                <a:ext uri="{FF2B5EF4-FFF2-40B4-BE49-F238E27FC236}">
                  <a16:creationId xmlns:a16="http://schemas.microsoft.com/office/drawing/2014/main" id="{5612206B-395D-4BF2-B86E-9C285CB2B33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3;p15">
              <a:extLst>
                <a:ext uri="{FF2B5EF4-FFF2-40B4-BE49-F238E27FC236}">
                  <a16:creationId xmlns:a16="http://schemas.microsoft.com/office/drawing/2014/main" id="{4BAF8FBF-1FDC-4821-A2B6-5F7029BD5B4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4;p15">
              <a:extLst>
                <a:ext uri="{FF2B5EF4-FFF2-40B4-BE49-F238E27FC236}">
                  <a16:creationId xmlns:a16="http://schemas.microsoft.com/office/drawing/2014/main" id="{AD159518-A661-48D4-88FE-4866EA18E70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ED7E2B-F884-48A9-ADFE-677FDAC5633C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7">
              <a:extLst>
                <a:ext uri="{FF2B5EF4-FFF2-40B4-BE49-F238E27FC236}">
                  <a16:creationId xmlns:a16="http://schemas.microsoft.com/office/drawing/2014/main" id="{CFD124EB-9134-44B2-BD0A-253DF2B705AF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9">
              <a:extLst>
                <a:ext uri="{FF2B5EF4-FFF2-40B4-BE49-F238E27FC236}">
                  <a16:creationId xmlns:a16="http://schemas.microsoft.com/office/drawing/2014/main" id="{F6E28228-D872-4B85-B4DA-927F03D6C2D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8">
              <a:extLst>
                <a:ext uri="{FF2B5EF4-FFF2-40B4-BE49-F238E27FC236}">
                  <a16:creationId xmlns:a16="http://schemas.microsoft.com/office/drawing/2014/main" id="{03C358B0-6719-4851-9B3A-0ABFF9104A0C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03B0A8A-FFC3-4018-A264-D95F74CFCF68}"/>
              </a:ext>
            </a:extLst>
          </p:cNvPr>
          <p:cNvSpPr/>
          <p:nvPr/>
        </p:nvSpPr>
        <p:spPr>
          <a:xfrm>
            <a:off x="4273485" y="3968196"/>
            <a:ext cx="5048325" cy="15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Google Shape;217;p19"/>
          <p:cNvSpPr/>
          <p:nvPr/>
        </p:nvSpPr>
        <p:spPr>
          <a:xfrm>
            <a:off x="3825413" y="4083582"/>
            <a:ext cx="5944471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工事現場では不燃物を使用したり、</a:t>
            </a:r>
            <a:r>
              <a:rPr lang="en-US" altLang="ja-JP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周辺に水を連続的に撒くなど、</a:t>
            </a:r>
            <a:r>
              <a:rPr lang="en-US" altLang="ja-JP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火災や爆発を防ぐ努力が重要</a:t>
            </a:r>
            <a:endParaRPr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DC00AD-860D-47BC-9DA2-90FA935342C3}"/>
              </a:ext>
            </a:extLst>
          </p:cNvPr>
          <p:cNvSpPr/>
          <p:nvPr/>
        </p:nvSpPr>
        <p:spPr>
          <a:xfrm>
            <a:off x="1789885" y="1453053"/>
            <a:ext cx="7863838" cy="4331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1042" y="1604467"/>
            <a:ext cx="2987698" cy="198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1042" y="3737912"/>
            <a:ext cx="2987698" cy="1855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Google Shape;150;p16">
            <a:extLst>
              <a:ext uri="{FF2B5EF4-FFF2-40B4-BE49-F238E27FC236}">
                <a16:creationId xmlns:a16="http://schemas.microsoft.com/office/drawing/2014/main" id="{E2A4CFA3-0F28-4D18-830F-FD12AE45C8F9}"/>
              </a:ext>
            </a:extLst>
          </p:cNvPr>
          <p:cNvSpPr/>
          <p:nvPr/>
        </p:nvSpPr>
        <p:spPr>
          <a:xfrm>
            <a:off x="345620" y="20983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51;p16">
            <a:extLst>
              <a:ext uri="{FF2B5EF4-FFF2-40B4-BE49-F238E27FC236}">
                <a16:creationId xmlns:a16="http://schemas.microsoft.com/office/drawing/2014/main" id="{C05ECAC2-F30F-4DA5-9DA2-EECF6805CB59}"/>
              </a:ext>
            </a:extLst>
          </p:cNvPr>
          <p:cNvSpPr/>
          <p:nvPr/>
        </p:nvSpPr>
        <p:spPr>
          <a:xfrm>
            <a:off x="944033" y="67033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工事現場が火災に弱い理由</a:t>
            </a:r>
            <a:endParaRPr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046" y="1749837"/>
            <a:ext cx="3123260" cy="199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4" name="Google Shape;234;p20"/>
          <p:cNvSpPr/>
          <p:nvPr/>
        </p:nvSpPr>
        <p:spPr>
          <a:xfrm>
            <a:off x="4958580" y="1857993"/>
            <a:ext cx="3715637" cy="135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溶接作業場から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半径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メートル以内に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消火器を設置すること。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4046" y="4007889"/>
            <a:ext cx="3123261" cy="212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6" name="Google Shape;236;p20"/>
          <p:cNvSpPr/>
          <p:nvPr/>
        </p:nvSpPr>
        <p:spPr>
          <a:xfrm>
            <a:off x="4949824" y="4044502"/>
            <a:ext cx="4949825" cy="86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溶接作業場から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半径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メートル以内に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可燃物を置かないこと。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698454FA-95B5-48A6-9613-180213DEABF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CBB6D7F0-C538-4674-AB22-6C15388816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D3C8E5A-15FB-4FB9-B1BE-50CFC54D6C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1103F393-1FE0-4A32-ADBE-38B839E189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07D2281-44A5-45A4-98EF-9CDD458DE4ED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4" name="Google Shape;132;p15">
              <a:extLst>
                <a:ext uri="{FF2B5EF4-FFF2-40B4-BE49-F238E27FC236}">
                  <a16:creationId xmlns:a16="http://schemas.microsoft.com/office/drawing/2014/main" id="{96CBC6AF-715C-431B-9E29-05A3EF0858C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1;p15">
              <a:extLst>
                <a:ext uri="{FF2B5EF4-FFF2-40B4-BE49-F238E27FC236}">
                  <a16:creationId xmlns:a16="http://schemas.microsoft.com/office/drawing/2014/main" id="{4372BDCD-E818-4455-A372-9EB8631DE07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3;p15">
              <a:extLst>
                <a:ext uri="{FF2B5EF4-FFF2-40B4-BE49-F238E27FC236}">
                  <a16:creationId xmlns:a16="http://schemas.microsoft.com/office/drawing/2014/main" id="{6ACBBEDB-1656-4FA2-B156-17D531911BB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4;p15">
              <a:extLst>
                <a:ext uri="{FF2B5EF4-FFF2-40B4-BE49-F238E27FC236}">
                  <a16:creationId xmlns:a16="http://schemas.microsoft.com/office/drawing/2014/main" id="{15B2170F-A5B9-4899-BF31-3814FD265A1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8A70E8-D916-4096-B07D-3F6AD93B5546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7">
              <a:extLst>
                <a:ext uri="{FF2B5EF4-FFF2-40B4-BE49-F238E27FC236}">
                  <a16:creationId xmlns:a16="http://schemas.microsoft.com/office/drawing/2014/main" id="{79D286F4-15F5-4BA5-8040-FF402F6ECB33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9">
              <a:extLst>
                <a:ext uri="{FF2B5EF4-FFF2-40B4-BE49-F238E27FC236}">
                  <a16:creationId xmlns:a16="http://schemas.microsoft.com/office/drawing/2014/main" id="{D1C23C32-B461-449D-978D-4002B8CB64F5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8">
              <a:extLst>
                <a:ext uri="{FF2B5EF4-FFF2-40B4-BE49-F238E27FC236}">
                  <a16:creationId xmlns:a16="http://schemas.microsoft.com/office/drawing/2014/main" id="{A7C8A1BC-F6A0-4DB6-84E1-BF1370A3EA85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4" name="Google Shape;231;p20">
            <a:extLst>
              <a:ext uri="{FF2B5EF4-FFF2-40B4-BE49-F238E27FC236}">
                <a16:creationId xmlns:a16="http://schemas.microsoft.com/office/drawing/2014/main" id="{0FE5BEA6-7FCD-48BC-A32A-D7A2A017F443}"/>
              </a:ext>
            </a:extLst>
          </p:cNvPr>
          <p:cNvSpPr/>
          <p:nvPr/>
        </p:nvSpPr>
        <p:spPr>
          <a:xfrm>
            <a:off x="360220" y="2251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32;p20">
            <a:extLst>
              <a:ext uri="{FF2B5EF4-FFF2-40B4-BE49-F238E27FC236}">
                <a16:creationId xmlns:a16="http://schemas.microsoft.com/office/drawing/2014/main" id="{41FEE48D-E72D-44EA-8C43-2470E9F55808}"/>
              </a:ext>
            </a:extLst>
          </p:cNvPr>
          <p:cNvSpPr/>
          <p:nvPr/>
        </p:nvSpPr>
        <p:spPr>
          <a:xfrm>
            <a:off x="974813" y="-21025"/>
            <a:ext cx="5947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溶接時の安全上の注意</a:t>
            </a:r>
            <a:endParaRPr lang="ja-JP" altLang="en-US" sz="1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22436A69-87FB-4630-B2BB-C2B396BE59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1159" y="642650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92442" y="205640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92442" y="424145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02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/>
          <p:nvPr/>
        </p:nvSpPr>
        <p:spPr>
          <a:xfrm>
            <a:off x="4799559" y="1883288"/>
            <a:ext cx="4655060" cy="144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作業中は必ず保護服を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着用すること。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4799559" y="4052887"/>
            <a:ext cx="6113211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溶接作業後は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分以上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施工場の状況を確認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9942" y="1619495"/>
            <a:ext cx="3004582" cy="19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4611" y="3892876"/>
            <a:ext cx="2999913" cy="19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EA212502-3DB5-44C9-B7AA-C0F7A668C4F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0B615F6D-3C24-444A-9439-48FE240402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6C5C3FF-E052-470C-927F-71214AD479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404D8-A57C-4F89-938B-A00C0AABB28E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7" name="Google Shape;132;p15">
              <a:extLst>
                <a:ext uri="{FF2B5EF4-FFF2-40B4-BE49-F238E27FC236}">
                  <a16:creationId xmlns:a16="http://schemas.microsoft.com/office/drawing/2014/main" id="{EB3A54C8-9826-4A1A-A1F6-BF6F415801B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1;p15">
              <a:extLst>
                <a:ext uri="{FF2B5EF4-FFF2-40B4-BE49-F238E27FC236}">
                  <a16:creationId xmlns:a16="http://schemas.microsoft.com/office/drawing/2014/main" id="{F65C0C80-111A-4194-A493-38082EB730E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3;p15">
              <a:extLst>
                <a:ext uri="{FF2B5EF4-FFF2-40B4-BE49-F238E27FC236}">
                  <a16:creationId xmlns:a16="http://schemas.microsoft.com/office/drawing/2014/main" id="{0A634E60-8053-4934-A594-76058F33C44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4;p15">
              <a:extLst>
                <a:ext uri="{FF2B5EF4-FFF2-40B4-BE49-F238E27FC236}">
                  <a16:creationId xmlns:a16="http://schemas.microsoft.com/office/drawing/2014/main" id="{968BE01B-CAD2-4F55-ADF0-9D06D2FE2BA4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CBEA3C-62D9-45C3-A743-5E1C80002168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7">
              <a:extLst>
                <a:ext uri="{FF2B5EF4-FFF2-40B4-BE49-F238E27FC236}">
                  <a16:creationId xmlns:a16="http://schemas.microsoft.com/office/drawing/2014/main" id="{F6FC7DDF-5C3D-4BA4-A257-9EB36DDD6FB0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9">
              <a:extLst>
                <a:ext uri="{FF2B5EF4-FFF2-40B4-BE49-F238E27FC236}">
                  <a16:creationId xmlns:a16="http://schemas.microsoft.com/office/drawing/2014/main" id="{9168DDA0-CB01-4DE8-8918-4C9BAA35BB32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8">
              <a:extLst>
                <a:ext uri="{FF2B5EF4-FFF2-40B4-BE49-F238E27FC236}">
                  <a16:creationId xmlns:a16="http://schemas.microsoft.com/office/drawing/2014/main" id="{A5FD451B-4278-4250-948E-7DC9668C0CD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Slide Number Placeholder 1">
            <a:extLst>
              <a:ext uri="{FF2B5EF4-FFF2-40B4-BE49-F238E27FC236}">
                <a16:creationId xmlns:a16="http://schemas.microsoft.com/office/drawing/2014/main" id="{10F58D13-6152-40DC-BB2B-14B0779A5DC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1159" y="642650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22" name="Google Shape;231;p20">
            <a:extLst>
              <a:ext uri="{FF2B5EF4-FFF2-40B4-BE49-F238E27FC236}">
                <a16:creationId xmlns:a16="http://schemas.microsoft.com/office/drawing/2014/main" id="{BD386BB3-46D7-46CB-9093-2D9808E33204}"/>
              </a:ext>
            </a:extLst>
          </p:cNvPr>
          <p:cNvSpPr/>
          <p:nvPr/>
        </p:nvSpPr>
        <p:spPr>
          <a:xfrm>
            <a:off x="360220" y="2251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2;p20">
            <a:extLst>
              <a:ext uri="{FF2B5EF4-FFF2-40B4-BE49-F238E27FC236}">
                <a16:creationId xmlns:a16="http://schemas.microsoft.com/office/drawing/2014/main" id="{2C586BEF-6ABB-4C22-81DE-BD59A6FB9859}"/>
              </a:ext>
            </a:extLst>
          </p:cNvPr>
          <p:cNvSpPr/>
          <p:nvPr/>
        </p:nvSpPr>
        <p:spPr>
          <a:xfrm>
            <a:off x="974813" y="-21025"/>
            <a:ext cx="5947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溶接時の安全上の注意</a:t>
            </a:r>
            <a:endParaRPr sz="1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37767" y="210085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37767" y="426368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917" y="2302713"/>
            <a:ext cx="3963221" cy="266229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261CC4A-DC66-44E2-BEE6-E2FC3F4BA561}"/>
              </a:ext>
            </a:extLst>
          </p:cNvPr>
          <p:cNvSpPr/>
          <p:nvPr/>
        </p:nvSpPr>
        <p:spPr>
          <a:xfrm>
            <a:off x="1203622" y="2497754"/>
            <a:ext cx="1212190" cy="224118"/>
          </a:xfrm>
          <a:prstGeom prst="rect">
            <a:avLst/>
          </a:prstGeom>
          <a:solidFill>
            <a:srgbClr val="5B5E63"/>
          </a:solidFill>
          <a:ln>
            <a:solidFill>
              <a:srgbClr val="5B5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2CF42A-6304-4854-97D5-8477253AA882}"/>
              </a:ext>
            </a:extLst>
          </p:cNvPr>
          <p:cNvSpPr/>
          <p:nvPr/>
        </p:nvSpPr>
        <p:spPr>
          <a:xfrm>
            <a:off x="1213033" y="2495780"/>
            <a:ext cx="121058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粉末消火器の構成</a:t>
            </a:r>
            <a:endParaRPr lang="en-US" altLang="ko-KR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826018E-F04A-4BC8-80B0-59C9AA1946EC}"/>
              </a:ext>
            </a:extLst>
          </p:cNvPr>
          <p:cNvSpPr/>
          <p:nvPr/>
        </p:nvSpPr>
        <p:spPr>
          <a:xfrm>
            <a:off x="1234164" y="2944546"/>
            <a:ext cx="457112" cy="11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C4803A4-F873-431C-95E0-B5553EE5F3DC}"/>
              </a:ext>
            </a:extLst>
          </p:cNvPr>
          <p:cNvSpPr/>
          <p:nvPr/>
        </p:nvSpPr>
        <p:spPr>
          <a:xfrm>
            <a:off x="1165202" y="2895704"/>
            <a:ext cx="59503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安全</a:t>
            </a:r>
            <a:r>
              <a:rPr lang="ja-JP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ピン</a:t>
            </a:r>
            <a:endParaRPr lang="en-US" altLang="ko-KR" sz="2000" b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1B84A0-AB2F-420C-89D1-BA7C5A594C1C}"/>
              </a:ext>
            </a:extLst>
          </p:cNvPr>
          <p:cNvSpPr/>
          <p:nvPr/>
        </p:nvSpPr>
        <p:spPr>
          <a:xfrm>
            <a:off x="2135317" y="3157737"/>
            <a:ext cx="410299" cy="135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91127C6-944E-45BE-A2B5-5FE2315CCD68}"/>
              </a:ext>
            </a:extLst>
          </p:cNvPr>
          <p:cNvSpPr/>
          <p:nvPr/>
        </p:nvSpPr>
        <p:spPr>
          <a:xfrm>
            <a:off x="2105283" y="3122497"/>
            <a:ext cx="492444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持ち手</a:t>
            </a:r>
            <a:endParaRPr lang="en-US" altLang="ko-KR" sz="2000" b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0B3C0E2-FC0A-47E0-9617-F64A5E1125DB}"/>
              </a:ext>
            </a:extLst>
          </p:cNvPr>
          <p:cNvSpPr/>
          <p:nvPr/>
        </p:nvSpPr>
        <p:spPr>
          <a:xfrm>
            <a:off x="1014437" y="3513747"/>
            <a:ext cx="394447" cy="101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BE654DA-5F0A-434A-A7D1-0A7429A210A6}"/>
              </a:ext>
            </a:extLst>
          </p:cNvPr>
          <p:cNvSpPr/>
          <p:nvPr/>
        </p:nvSpPr>
        <p:spPr>
          <a:xfrm>
            <a:off x="966811" y="3453788"/>
            <a:ext cx="492443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ノズル</a:t>
            </a:r>
            <a:endParaRPr lang="en-US" altLang="ko-KR" sz="2000" b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2508804-441A-4BCE-8059-09252D8963E0}"/>
              </a:ext>
            </a:extLst>
          </p:cNvPr>
          <p:cNvSpPr/>
          <p:nvPr/>
        </p:nvSpPr>
        <p:spPr>
          <a:xfrm>
            <a:off x="2114544" y="3789940"/>
            <a:ext cx="398907" cy="36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146EEC-6208-45DC-BD95-9E14E0492961}"/>
              </a:ext>
            </a:extLst>
          </p:cNvPr>
          <p:cNvSpPr/>
          <p:nvPr/>
        </p:nvSpPr>
        <p:spPr>
          <a:xfrm>
            <a:off x="2075592" y="3854963"/>
            <a:ext cx="492444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消火</a:t>
            </a:r>
            <a:r>
              <a:rPr lang="ja-JP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剤</a:t>
            </a:r>
            <a:endParaRPr lang="en-US" altLang="ko-KR" sz="1800" b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08B662E-ACCB-4677-9527-650691E05D6C}"/>
              </a:ext>
            </a:extLst>
          </p:cNvPr>
          <p:cNvSpPr/>
          <p:nvPr/>
        </p:nvSpPr>
        <p:spPr>
          <a:xfrm>
            <a:off x="1019772" y="4403199"/>
            <a:ext cx="436379" cy="179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B7C0F0E-0FFF-470B-8506-92AC99212A26}"/>
              </a:ext>
            </a:extLst>
          </p:cNvPr>
          <p:cNvSpPr/>
          <p:nvPr/>
        </p:nvSpPr>
        <p:spPr>
          <a:xfrm>
            <a:off x="1039239" y="4380117"/>
            <a:ext cx="38985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本体</a:t>
            </a:r>
            <a:endParaRPr lang="en-US" altLang="ko-KR" sz="2000" b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F5B742A-390D-4483-884E-40A8671831A4}"/>
              </a:ext>
            </a:extLst>
          </p:cNvPr>
          <p:cNvSpPr/>
          <p:nvPr/>
        </p:nvSpPr>
        <p:spPr>
          <a:xfrm>
            <a:off x="3514165" y="2456330"/>
            <a:ext cx="546847" cy="107576"/>
          </a:xfrm>
          <a:prstGeom prst="rect">
            <a:avLst/>
          </a:prstGeom>
          <a:solidFill>
            <a:srgbClr val="B7BABA"/>
          </a:solidFill>
          <a:ln>
            <a:solidFill>
              <a:srgbClr val="B7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66272E5-82C3-4512-B64C-48E178B2ADC6}"/>
              </a:ext>
            </a:extLst>
          </p:cNvPr>
          <p:cNvSpPr/>
          <p:nvPr/>
        </p:nvSpPr>
        <p:spPr>
          <a:xfrm>
            <a:off x="3088672" y="2438400"/>
            <a:ext cx="1368150" cy="224118"/>
          </a:xfrm>
          <a:prstGeom prst="roundRect">
            <a:avLst/>
          </a:prstGeom>
          <a:solidFill>
            <a:srgbClr val="B7BABA"/>
          </a:solidFill>
          <a:ln>
            <a:solidFill>
              <a:srgbClr val="B7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80C4B3-B6FE-4D13-9F5E-8856EE43B4DB}"/>
              </a:ext>
            </a:extLst>
          </p:cNvPr>
          <p:cNvSpPr/>
          <p:nvPr/>
        </p:nvSpPr>
        <p:spPr>
          <a:xfrm>
            <a:off x="3155695" y="2442737"/>
            <a:ext cx="121058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消火器の使用方法</a:t>
            </a:r>
            <a:endParaRPr lang="en-US" altLang="ko-KR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F68DC8F-57FC-422C-A7A5-6290F0C9178B}"/>
              </a:ext>
            </a:extLst>
          </p:cNvPr>
          <p:cNvSpPr/>
          <p:nvPr/>
        </p:nvSpPr>
        <p:spPr>
          <a:xfrm>
            <a:off x="2660284" y="3478566"/>
            <a:ext cx="971509" cy="12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2EF5E0C-304E-4DF8-B795-41B4B6196D07}"/>
              </a:ext>
            </a:extLst>
          </p:cNvPr>
          <p:cNvSpPr/>
          <p:nvPr/>
        </p:nvSpPr>
        <p:spPr>
          <a:xfrm>
            <a:off x="2513452" y="3437732"/>
            <a:ext cx="1179966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消火器の安全ピンを取る</a:t>
            </a:r>
            <a:endParaRPr lang="en-US" altLang="ko-KR" b="1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9324677-8CAF-4E55-8EFD-C1D9437DD679}"/>
              </a:ext>
            </a:extLst>
          </p:cNvPr>
          <p:cNvSpPr/>
          <p:nvPr/>
        </p:nvSpPr>
        <p:spPr>
          <a:xfrm>
            <a:off x="3770668" y="3486975"/>
            <a:ext cx="895479" cy="12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4FBA307-EEB0-4086-A958-9954B0E690DE}"/>
              </a:ext>
            </a:extLst>
          </p:cNvPr>
          <p:cNvSpPr/>
          <p:nvPr/>
        </p:nvSpPr>
        <p:spPr>
          <a:xfrm>
            <a:off x="3658229" y="3415327"/>
            <a:ext cx="99257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ノズルを取り外し、</a:t>
            </a:r>
            <a:endParaRPr lang="en-US" altLang="ja-JP" sz="7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火に向かって立つ</a:t>
            </a:r>
            <a:endParaRPr lang="en-US" altLang="ko-KR" b="1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96E1111-51B2-4B71-B3F7-9BE818B320A3}"/>
              </a:ext>
            </a:extLst>
          </p:cNvPr>
          <p:cNvSpPr/>
          <p:nvPr/>
        </p:nvSpPr>
        <p:spPr>
          <a:xfrm>
            <a:off x="2675545" y="4403199"/>
            <a:ext cx="986448" cy="28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9493D6F-2FF6-4441-92BE-E80E2B1D2BA0}"/>
              </a:ext>
            </a:extLst>
          </p:cNvPr>
          <p:cNvSpPr/>
          <p:nvPr/>
        </p:nvSpPr>
        <p:spPr>
          <a:xfrm>
            <a:off x="2672774" y="4358176"/>
            <a:ext cx="992579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火に向かって</a:t>
            </a:r>
            <a:r>
              <a:rPr lang="en-US" altLang="ja-JP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ノズルを持ち、</a:t>
            </a:r>
            <a:endParaRPr lang="en-US" altLang="ja-JP" sz="7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持ち手を押し上げる</a:t>
            </a:r>
            <a:endParaRPr lang="en-US" altLang="ko-KR" b="1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F545F6C-A381-4144-A998-077A0ADF94EB}"/>
              </a:ext>
            </a:extLst>
          </p:cNvPr>
          <p:cNvSpPr/>
          <p:nvPr/>
        </p:nvSpPr>
        <p:spPr>
          <a:xfrm>
            <a:off x="3793701" y="4498166"/>
            <a:ext cx="872446" cy="207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9BA0BED-68FD-4E64-85D6-2903C08DF855}"/>
              </a:ext>
            </a:extLst>
          </p:cNvPr>
          <p:cNvSpPr/>
          <p:nvPr/>
        </p:nvSpPr>
        <p:spPr>
          <a:xfrm>
            <a:off x="3869864" y="4405502"/>
            <a:ext cx="6335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風を均等に</a:t>
            </a:r>
            <a:r>
              <a:rPr lang="en-US" altLang="ja-JP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吹きつける</a:t>
            </a:r>
            <a:endParaRPr lang="en-US" altLang="ko-KR" b="1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1">
            <a:extLst>
              <a:ext uri="{FF2B5EF4-FFF2-40B4-BE49-F238E27FC236}">
                <a16:creationId xmlns:a16="http://schemas.microsoft.com/office/drawing/2014/main" id="{C90EEE1B-544A-480A-B8B2-7E9D977EBF2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12">
            <a:extLst>
              <a:ext uri="{FF2B5EF4-FFF2-40B4-BE49-F238E27FC236}">
                <a16:creationId xmlns:a16="http://schemas.microsoft.com/office/drawing/2014/main" id="{D31F0230-9C36-4B25-9B5E-119894F1E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12FDA736-D843-4A41-85B4-0D52DA5E1E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4AAC5EEE-CADC-4165-8AB8-B3BC5E8BD60B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59" name="Google Shape;132;p15">
              <a:extLst>
                <a:ext uri="{FF2B5EF4-FFF2-40B4-BE49-F238E27FC236}">
                  <a16:creationId xmlns:a16="http://schemas.microsoft.com/office/drawing/2014/main" id="{694366D0-71A2-43A4-896D-56E04A63EC3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131;p15">
              <a:extLst>
                <a:ext uri="{FF2B5EF4-FFF2-40B4-BE49-F238E27FC236}">
                  <a16:creationId xmlns:a16="http://schemas.microsoft.com/office/drawing/2014/main" id="{AF9B2C40-706B-4860-8944-155674298AE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133;p15">
              <a:extLst>
                <a:ext uri="{FF2B5EF4-FFF2-40B4-BE49-F238E27FC236}">
                  <a16:creationId xmlns:a16="http://schemas.microsoft.com/office/drawing/2014/main" id="{0EF9FD0E-491C-4991-980B-E6F27D7E1D6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134;p15">
              <a:extLst>
                <a:ext uri="{FF2B5EF4-FFF2-40B4-BE49-F238E27FC236}">
                  <a16:creationId xmlns:a16="http://schemas.microsoft.com/office/drawing/2014/main" id="{69E8172E-588F-43FD-ACF5-455AA541996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3AF3D99-D401-4934-85C4-A25CCE2837C1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" name="직사각형 27">
              <a:extLst>
                <a:ext uri="{FF2B5EF4-FFF2-40B4-BE49-F238E27FC236}">
                  <a16:creationId xmlns:a16="http://schemas.microsoft.com/office/drawing/2014/main" id="{5814CB85-CCF3-4B3A-B35E-437FF2967B4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직사각형 29">
              <a:extLst>
                <a:ext uri="{FF2B5EF4-FFF2-40B4-BE49-F238E27FC236}">
                  <a16:creationId xmlns:a16="http://schemas.microsoft.com/office/drawing/2014/main" id="{D99C3A00-2148-4A60-82BB-DA4C3B7605C4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직사각형 28">
              <a:extLst>
                <a:ext uri="{FF2B5EF4-FFF2-40B4-BE49-F238E27FC236}">
                  <a16:creationId xmlns:a16="http://schemas.microsoft.com/office/drawing/2014/main" id="{0EF5E798-D21F-42DB-9AE0-A4E4A0FFD00C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DA4DE0F-F162-457D-9880-FD7CAEA2AA39}"/>
              </a:ext>
            </a:extLst>
          </p:cNvPr>
          <p:cNvSpPr/>
          <p:nvPr/>
        </p:nvSpPr>
        <p:spPr>
          <a:xfrm>
            <a:off x="5174698" y="2344995"/>
            <a:ext cx="4487742" cy="2470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Google Shape;270;p22"/>
          <p:cNvSpPr/>
          <p:nvPr/>
        </p:nvSpPr>
        <p:spPr>
          <a:xfrm>
            <a:off x="5436570" y="2274174"/>
            <a:ext cx="49498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60000"/>
              </a:lnSpc>
            </a:pPr>
            <a:r>
              <a:rPr 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消火器を発生現場に持っていく</a:t>
            </a:r>
            <a:endParaRPr 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just">
              <a:lnSpc>
                <a:spcPct val="160000"/>
              </a:lnSpc>
            </a:pPr>
            <a:r>
              <a:rPr 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安全ピンを取り外す</a:t>
            </a:r>
            <a:endParaRPr lang="en-US" altLang="ja-JP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just">
              <a:lnSpc>
                <a:spcPct val="160000"/>
              </a:lnSpc>
            </a:pPr>
            <a:r>
              <a:rPr 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ノズルを取り外し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火の方に向ける</a:t>
            </a:r>
            <a:endParaRPr 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just">
              <a:lnSpc>
                <a:spcPct val="160000"/>
              </a:lnSpc>
            </a:pPr>
            <a:r>
              <a:rPr 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4. 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持ち手をしっかりと押し上げる</a:t>
            </a:r>
            <a:endParaRPr lang="en-US" altLang="ja-JP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just">
              <a:lnSpc>
                <a:spcPct val="160000"/>
              </a:lnSpc>
            </a:pPr>
            <a:r>
              <a:rPr 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5. 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火に均等に吹きつける</a:t>
            </a:r>
            <a:endParaRPr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Google Shape;267;p22">
            <a:extLst>
              <a:ext uri="{FF2B5EF4-FFF2-40B4-BE49-F238E27FC236}">
                <a16:creationId xmlns:a16="http://schemas.microsoft.com/office/drawing/2014/main" id="{A66FB4AC-41B0-4EDE-B3EE-A0711898F4AB}"/>
              </a:ext>
            </a:extLst>
          </p:cNvPr>
          <p:cNvSpPr/>
          <p:nvPr/>
        </p:nvSpPr>
        <p:spPr>
          <a:xfrm>
            <a:off x="388824" y="23460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68;p22">
            <a:extLst>
              <a:ext uri="{FF2B5EF4-FFF2-40B4-BE49-F238E27FC236}">
                <a16:creationId xmlns:a16="http://schemas.microsoft.com/office/drawing/2014/main" id="{7714EC9C-34BB-44CB-9330-81BA23FA4CF2}"/>
              </a:ext>
            </a:extLst>
          </p:cNvPr>
          <p:cNvSpPr/>
          <p:nvPr/>
        </p:nvSpPr>
        <p:spPr>
          <a:xfrm>
            <a:off x="990903" y="228299"/>
            <a:ext cx="83290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消火器の使用方法</a:t>
            </a:r>
            <a:endParaRPr lang="ja-JP" altLang="en-US" sz="1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Slide Number Placeholder 1">
            <a:extLst>
              <a:ext uri="{FF2B5EF4-FFF2-40B4-BE49-F238E27FC236}">
                <a16:creationId xmlns:a16="http://schemas.microsoft.com/office/drawing/2014/main" id="{D56E61C0-47F9-4B37-9BED-3EC95D8782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1159" y="642650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D31BC21-506F-4CB4-81C3-163FEF711347}"/>
              </a:ext>
            </a:extLst>
          </p:cNvPr>
          <p:cNvSpPr/>
          <p:nvPr/>
        </p:nvSpPr>
        <p:spPr>
          <a:xfrm>
            <a:off x="679269" y="1762816"/>
            <a:ext cx="9165758" cy="3757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268990" y="251011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268990" y="301446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274278" y="350208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276801" y="397481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276801" y="445738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778</Words>
  <Application>Microsoft Office PowerPoint</Application>
  <PresentationFormat>사용자 지정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Stardos Stencil</vt:lpstr>
      <vt:lpstr>Malgun Gothic</vt:lpstr>
      <vt:lpstr>Malgun Gothic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今本百映</dc:creator>
  <cp:lastModifiedBy>park</cp:lastModifiedBy>
  <cp:revision>37</cp:revision>
  <dcterms:modified xsi:type="dcterms:W3CDTF">2020-10-20T13:26:38Z</dcterms:modified>
</cp:coreProperties>
</file>