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899650" cy="6875463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Stardos Stencil" panose="020B0600000101010101" charset="0"/>
      <p:regular r:id="rId13"/>
      <p:bold r:id="rId14"/>
    </p:embeddedFont>
    <p:embeddedFont>
      <p:font typeface="SimSun" panose="02010600030101010101" pitchFamily="2" charset="-122"/>
      <p:regular r:id="rId15"/>
    </p:embeddedFont>
    <p:embeddedFont>
      <p:font typeface="SimSun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E4"/>
    <a:srgbClr val="E6E6E6"/>
    <a:srgbClr val="A19D97"/>
    <a:srgbClr val="7BCAD7"/>
    <a:srgbClr val="FFFFFF"/>
    <a:srgbClr val="FFFEFA"/>
    <a:srgbClr val="4472C4"/>
    <a:srgbClr val="FFF7F2"/>
    <a:srgbClr val="FAFEDB"/>
    <a:srgbClr val="FB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SimSun" panose="02010600030101010101" pitchFamily="2" charset="-122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SimSun" panose="02010600030101010101" pitchFamily="2" charset="-122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9722" y="1422948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[</a:t>
            </a:r>
            <a:r>
              <a:rPr lang="ko-KR" altLang="en-US" sz="2000" b="1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插曲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.2]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30899" y="2110216"/>
            <a:ext cx="9541698" cy="13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dirty="0">
                <a:solidFill>
                  <a:srgbClr val="1F3864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在紧急情况下可以</a:t>
            </a:r>
            <a:endParaRPr lang="en-US" altLang="zh-CN" sz="4400" b="1" dirty="0">
              <a:solidFill>
                <a:srgbClr val="1F3864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dirty="0">
                <a:solidFill>
                  <a:srgbClr val="1F3864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拯救您的短语！</a:t>
            </a:r>
            <a:endParaRPr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86170B7-B504-488F-AF6F-536F294A92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160706" y="5480919"/>
            <a:ext cx="1840127" cy="92557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E29B0E1-7B69-450A-9F43-026D24F9D1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55" y="5509286"/>
            <a:ext cx="2443633" cy="961940"/>
          </a:xfrm>
          <a:prstGeom prst="rect">
            <a:avLst/>
          </a:prstGeom>
        </p:spPr>
      </p:pic>
      <p:pic>
        <p:nvPicPr>
          <p:cNvPr id="26" name="Google Shape;88;p13">
            <a:extLst>
              <a:ext uri="{FF2B5EF4-FFF2-40B4-BE49-F238E27FC236}">
                <a16:creationId xmlns:a16="http://schemas.microsoft.com/office/drawing/2014/main" id="{11886577-88F8-4B23-9EF9-433B46A248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FEE88BE1-79E3-451E-B7F1-8F92A332BEA3}"/>
              </a:ext>
            </a:extLst>
          </p:cNvPr>
          <p:cNvSpPr/>
          <p:nvPr/>
        </p:nvSpPr>
        <p:spPr>
          <a:xfrm>
            <a:off x="6538263" y="653581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F8DF0F2-38BA-4D77-A912-576C615EC1E2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BE2B101-A6D0-4100-9E6D-930A19FB5A9E}"/>
              </a:ext>
            </a:extLst>
          </p:cNvPr>
          <p:cNvSpPr/>
          <p:nvPr/>
        </p:nvSpPr>
        <p:spPr>
          <a:xfrm>
            <a:off x="8050021" y="654571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B920515-C008-4056-B261-C366A7DB5910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149874" y="2726803"/>
            <a:ext cx="7362699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 </a:t>
            </a:r>
            <a:r>
              <a:rPr lang="zh-CN" altLang="en-US" sz="2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可以区分生与死的词语</a:t>
            </a:r>
            <a:r>
              <a:rPr lang="en-US" sz="2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2p</a:t>
            </a:r>
            <a:endParaRPr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 </a:t>
            </a:r>
            <a:r>
              <a:rPr lang="zh-CN" altLang="en-US" sz="2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侦测到火灾时的动作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5p</a:t>
            </a:r>
            <a:endParaRPr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3.</a:t>
            </a:r>
            <a:r>
              <a:rPr lang="zh-CN" altLang="en-US" sz="2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致电</a:t>
            </a:r>
            <a:r>
              <a:rPr lang="en-US" altLang="zh-CN" sz="2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 </a:t>
            </a:r>
            <a:r>
              <a:rPr lang="en-US" sz="2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6p</a:t>
            </a:r>
            <a:endParaRPr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549712"/>
            <a:ext cx="8255569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在紧急情况下可以拯救您的短语！</a:t>
            </a: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1937202" y="1338627"/>
            <a:ext cx="204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[</a:t>
            </a:r>
            <a:r>
              <a:rPr lang="ko-KR" alt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插曲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.2]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FCE36CA-46B6-4E2D-9A27-36CF513B7200}"/>
              </a:ext>
            </a:extLst>
          </p:cNvPr>
          <p:cNvSpPr/>
          <p:nvPr/>
        </p:nvSpPr>
        <p:spPr>
          <a:xfrm>
            <a:off x="7844118" y="134471"/>
            <a:ext cx="1990164" cy="78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91551AC-070F-4F4D-88A5-49D4E06FA9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422811" y="203472"/>
            <a:ext cx="1250790" cy="6291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9CE2CE7-6869-46B7-9AE7-35F252F291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4" y="194697"/>
            <a:ext cx="1661012" cy="653860"/>
          </a:xfrm>
          <a:prstGeom prst="rect">
            <a:avLst/>
          </a:prstGeom>
        </p:spPr>
      </p:pic>
      <p:pic>
        <p:nvPicPr>
          <p:cNvPr id="23" name="Google Shape;109;p14">
            <a:extLst>
              <a:ext uri="{FF2B5EF4-FFF2-40B4-BE49-F238E27FC236}">
                <a16:creationId xmlns:a16="http://schemas.microsoft.com/office/drawing/2014/main" id="{F1D86E08-8CAB-4035-8DBB-420D437249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40571C60-F5E0-41CE-AC4A-91444A3337D2}"/>
              </a:ext>
            </a:extLst>
          </p:cNvPr>
          <p:cNvSpPr/>
          <p:nvPr/>
        </p:nvSpPr>
        <p:spPr>
          <a:xfrm>
            <a:off x="289797" y="649009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0D6D347-B31E-4F83-A14D-A68C5F01BA93}"/>
              </a:ext>
            </a:extLst>
          </p:cNvPr>
          <p:cNvSpPr/>
          <p:nvPr/>
        </p:nvSpPr>
        <p:spPr>
          <a:xfrm>
            <a:off x="1149874" y="648944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5E67E0E-A47C-4D2C-90E4-FBDB593648E8}"/>
              </a:ext>
            </a:extLst>
          </p:cNvPr>
          <p:cNvSpPr/>
          <p:nvPr/>
        </p:nvSpPr>
        <p:spPr>
          <a:xfrm>
            <a:off x="1799984" y="649999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C336A5E-5619-4490-8F4A-A1112AD34E15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2930594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073020" y="4456799"/>
            <a:ext cx="5109666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199999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4" name="Google Shape;154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5" name="Google Shape;155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7" name="Google Shape;157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160" name="Google Shape;160;p16"/>
          <p:cNvSpPr/>
          <p:nvPr/>
        </p:nvSpPr>
        <p:spPr>
          <a:xfrm>
            <a:off x="1128575" y="2207038"/>
            <a:ext cx="5200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2018</a:t>
            </a: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年</a:t>
            </a:r>
            <a:r>
              <a:rPr lang="en-US" alt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10</a:t>
            </a: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月，在庆南一间一室房屋的大火中，</a:t>
            </a:r>
            <a:endParaRPr lang="en-US" altLang="zh-CN"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所有人在听到</a:t>
            </a:r>
            <a:r>
              <a:rPr lang="en-US" alt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‘</a:t>
            </a: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Bul</a:t>
            </a:r>
            <a:r>
              <a:rPr lang="en-US" alt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ya</a:t>
            </a:r>
            <a:r>
              <a:rPr lang="en-US" alt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〜</a:t>
            </a: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！！</a:t>
            </a:r>
            <a:r>
              <a:rPr lang="en-US" alt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’</a:t>
            </a: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之后都逃了出去，只有不懂那句话是什么意思的外国人小孩子最终没有逃离不幸身亡</a:t>
            </a:r>
            <a:endParaRPr lang="en-US" altLang="zh-CN"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我们需要了解与灾害有关的韩语短句，</a:t>
            </a:r>
            <a:endParaRPr lang="en-US" altLang="zh-CN"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以便在紧急情况下使用</a:t>
            </a:r>
            <a:endParaRPr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333685" y="23847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927170" y="232817"/>
            <a:ext cx="6813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可以区分生与死的词语</a:t>
            </a:r>
            <a:endParaRPr sz="32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646D959-07A1-475C-9CAC-4F9BAF82075A}"/>
              </a:ext>
            </a:extLst>
          </p:cNvPr>
          <p:cNvSpPr/>
          <p:nvPr/>
        </p:nvSpPr>
        <p:spPr>
          <a:xfrm>
            <a:off x="7613614" y="550598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4">
            <a:extLst>
              <a:ext uri="{FF2B5EF4-FFF2-40B4-BE49-F238E27FC236}">
                <a16:creationId xmlns:a16="http://schemas.microsoft.com/office/drawing/2014/main" id="{BAF59B49-464F-4F38-8CB8-FE79BBB2E7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4809" y="542300"/>
            <a:ext cx="1250790" cy="629140"/>
          </a:xfrm>
          <a:prstGeom prst="rect">
            <a:avLst/>
          </a:prstGeom>
        </p:spPr>
      </p:pic>
      <p:pic>
        <p:nvPicPr>
          <p:cNvPr id="26" name="그림 15">
            <a:extLst>
              <a:ext uri="{FF2B5EF4-FFF2-40B4-BE49-F238E27FC236}">
                <a16:creationId xmlns:a16="http://schemas.microsoft.com/office/drawing/2014/main" id="{6E245A90-A96C-455C-ACA2-70B10E685A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92" y="536634"/>
            <a:ext cx="1661012" cy="653860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AB4C6AEA-CC65-4A24-9476-DAC9293584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2AE250B3-EB0B-4A26-8B57-D22CE052F019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5C70EC9-11DD-46F8-9A54-E5B643A63AE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34264B1-F4D4-476D-A856-E259F2C68F72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F6A7B9C-405F-49FF-8A67-862E1FC8972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69" name="Google Shape;169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0" name="Google Shape;170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2" name="Google Shape;17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175" name="Google Shape;175;p17"/>
          <p:cNvSpPr/>
          <p:nvPr/>
        </p:nvSpPr>
        <p:spPr>
          <a:xfrm>
            <a:off x="795612" y="1197289"/>
            <a:ext cx="83084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发生火灾时我们必须要记住的句子是“ </a:t>
            </a:r>
            <a:r>
              <a:rPr lang="en-US" altLang="zh-CN" sz="1600" dirty="0" err="1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Bul</a:t>
            </a:r>
            <a:r>
              <a:rPr lang="en-US" altLang="zh-CN" sz="16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zh-CN" sz="1600" dirty="0" err="1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i</a:t>
            </a:r>
            <a:r>
              <a:rPr lang="en-US" altLang="zh-CN" sz="16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zh-CN" sz="1600" dirty="0" err="1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ya</a:t>
            </a:r>
            <a:r>
              <a:rPr lang="en-US" altLang="zh-CN" sz="16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”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如果您不会说这句话或错过这样做的机会，</a:t>
            </a:r>
            <a:endParaRPr lang="en-US" altLang="zh-CN" sz="1600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则可能会失去你的生命</a:t>
            </a:r>
            <a:endParaRPr sz="1600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3373" y="2087823"/>
            <a:ext cx="2739591" cy="211311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79" name="Google Shape;179;p17"/>
          <p:cNvSpPr/>
          <p:nvPr/>
        </p:nvSpPr>
        <p:spPr>
          <a:xfrm>
            <a:off x="4780648" y="2746707"/>
            <a:ext cx="4848621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</a:t>
            </a:r>
            <a:r>
              <a:rPr lang="zh-CN" altLang="en-US" sz="18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大声喊出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“</a:t>
            </a:r>
            <a:r>
              <a:rPr lang="en-US" sz="20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Bul</a:t>
            </a:r>
            <a:r>
              <a:rPr lang="en-US" sz="20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ya</a:t>
            </a:r>
            <a:r>
              <a:rPr lang="en-US" sz="20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~!!” </a:t>
            </a:r>
          </a:p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告诉所有人发生了火灾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4788441" y="4650674"/>
            <a:ext cx="5638836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</a:t>
            </a:r>
            <a:r>
              <a:rPr lang="zh-CN" altLang="en-US" sz="18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大声喊出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“</a:t>
            </a:r>
            <a:r>
              <a:rPr lang="en-US" sz="20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Daepihaseyo</a:t>
            </a:r>
            <a:r>
              <a:rPr lang="en-US" sz="20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~!!”</a:t>
            </a:r>
          </a:p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确认逃生出口逃生</a:t>
            </a:r>
            <a:endParaRPr lang="ko-KR" altLang="en-US" sz="1800" dirty="0">
              <a:solidFill>
                <a:schemeClr val="dk1"/>
              </a:solidFill>
              <a:latin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64380" y="4364421"/>
            <a:ext cx="2739591" cy="208324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B679CEF-BA06-408B-8009-FB448E55169E}"/>
              </a:ext>
            </a:extLst>
          </p:cNvPr>
          <p:cNvSpPr/>
          <p:nvPr/>
        </p:nvSpPr>
        <p:spPr>
          <a:xfrm>
            <a:off x="1168998" y="2746707"/>
            <a:ext cx="325574" cy="4788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EF45CB-7C35-44F3-B99D-30AA17A372EF}"/>
              </a:ext>
            </a:extLst>
          </p:cNvPr>
          <p:cNvSpPr/>
          <p:nvPr/>
        </p:nvSpPr>
        <p:spPr>
          <a:xfrm>
            <a:off x="1527201" y="2814918"/>
            <a:ext cx="699247" cy="3522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E6EDDCF-034E-478C-A191-CFDA43B9AA43}"/>
              </a:ext>
            </a:extLst>
          </p:cNvPr>
          <p:cNvSpPr/>
          <p:nvPr/>
        </p:nvSpPr>
        <p:spPr>
          <a:xfrm>
            <a:off x="627304" y="2775046"/>
            <a:ext cx="2268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Bul</a:t>
            </a:r>
            <a:r>
              <a:rPr lang="en-US" altLang="ko-KR" sz="1800" b="1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i</a:t>
            </a:r>
            <a:r>
              <a:rPr lang="en-US" altLang="ko-KR" sz="1800" b="1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ya</a:t>
            </a:r>
            <a:endParaRPr lang="en-US" altLang="ko-K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0954670-B7DA-4DB9-8373-C7F6F781EB63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4" name="그림 14">
            <a:extLst>
              <a:ext uri="{FF2B5EF4-FFF2-40B4-BE49-F238E27FC236}">
                <a16:creationId xmlns:a16="http://schemas.microsoft.com/office/drawing/2014/main" id="{24A1C93A-DCCD-4365-A972-3C5339879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88146" y="504918"/>
            <a:ext cx="1250790" cy="629140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9991E5C4-FECA-40A2-8A77-6840668D33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29" y="499252"/>
            <a:ext cx="1661012" cy="653860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79977A7A-5E9A-440B-AF9D-805CF190D8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0F6EEACB-E9D3-4FAB-A0C1-B80FF1A59983}"/>
              </a:ext>
            </a:extLst>
          </p:cNvPr>
          <p:cNvSpPr/>
          <p:nvPr/>
        </p:nvSpPr>
        <p:spPr>
          <a:xfrm>
            <a:off x="6914563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F92100B-99D7-466E-9218-13D8CFD94313}"/>
              </a:ext>
            </a:extLst>
          </p:cNvPr>
          <p:cNvSpPr/>
          <p:nvPr/>
        </p:nvSpPr>
        <p:spPr>
          <a:xfrm>
            <a:off x="7710759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F53F392-5E21-473B-8742-C659B032091E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8D2635E-3F41-4212-8A44-BD693CCFD883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Google Shape;161;p16">
            <a:extLst>
              <a:ext uri="{FF2B5EF4-FFF2-40B4-BE49-F238E27FC236}">
                <a16:creationId xmlns:a16="http://schemas.microsoft.com/office/drawing/2014/main" id="{CCCD232B-F71B-4A6B-9C85-CEDCFBBF18CB}"/>
              </a:ext>
            </a:extLst>
          </p:cNvPr>
          <p:cNvSpPr/>
          <p:nvPr/>
        </p:nvSpPr>
        <p:spPr>
          <a:xfrm>
            <a:off x="333685" y="23847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0" name="Google Shape;162;p16">
            <a:extLst>
              <a:ext uri="{FF2B5EF4-FFF2-40B4-BE49-F238E27FC236}">
                <a16:creationId xmlns:a16="http://schemas.microsoft.com/office/drawing/2014/main" id="{E7293EFA-7482-4D72-A866-FE2985129D72}"/>
              </a:ext>
            </a:extLst>
          </p:cNvPr>
          <p:cNvSpPr/>
          <p:nvPr/>
        </p:nvSpPr>
        <p:spPr>
          <a:xfrm>
            <a:off x="927170" y="232817"/>
            <a:ext cx="6813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可以区分生与死的词语</a:t>
            </a:r>
            <a:endParaRPr sz="32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8" name="Google Shape;188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9" name="Google Shape;189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1" name="Google Shape;191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</a:t>
            </a:r>
            <a:endParaRPr dirty="0"/>
          </a:p>
        </p:txBody>
      </p:sp>
      <p:sp>
        <p:nvSpPr>
          <p:cNvPr id="196" name="Google Shape;196;p18"/>
          <p:cNvSpPr/>
          <p:nvPr/>
        </p:nvSpPr>
        <p:spPr>
          <a:xfrm>
            <a:off x="4608994" y="1562855"/>
            <a:ext cx="7556464" cy="9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3. </a:t>
            </a:r>
            <a:r>
              <a:rPr lang="zh-CN" altLang="en-US" sz="18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大声喊出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“</a:t>
            </a:r>
            <a:r>
              <a:rPr lang="en-US" sz="20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Do </a:t>
            </a:r>
            <a:r>
              <a:rPr lang="en-US" sz="20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oa</a:t>
            </a:r>
            <a:r>
              <a:rPr lang="en-US" sz="20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chu se </a:t>
            </a:r>
            <a:r>
              <a:rPr lang="en-US" sz="20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yo</a:t>
            </a:r>
            <a:r>
              <a:rPr lang="en-US" sz="20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~!!</a:t>
            </a:r>
            <a:r>
              <a:rPr lang="en-US" sz="18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”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跑到室外像人们寻求帮助</a:t>
            </a:r>
            <a:endParaRPr lang="en-US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4608994" y="3972077"/>
            <a:ext cx="7556464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4.</a:t>
            </a: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大声喊出</a:t>
            </a:r>
            <a:r>
              <a:rPr lang="en-US" sz="18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“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Mu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sưn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il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i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e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yo</a:t>
            </a:r>
            <a:r>
              <a:rPr lang="en-US" sz="18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?”</a:t>
            </a:r>
            <a:r>
              <a:rPr lang="en-US" sz="20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18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/ </a:t>
            </a:r>
            <a:r>
              <a:rPr lang="en-US" sz="18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“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Cham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kam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man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ki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ta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ryo</a:t>
            </a: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b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</a:br>
            <a:r>
              <a:rPr lang="en-US" sz="18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chu se </a:t>
            </a:r>
            <a:r>
              <a:rPr lang="en-US" sz="18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yo</a:t>
            </a:r>
            <a:r>
              <a:rPr lang="en-US" sz="18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~”</a:t>
            </a:r>
            <a:endParaRPr sz="2000" i="0" u="none" strike="noStrike" cap="none" dirty="0">
              <a:solidFill>
                <a:srgbClr val="EC6305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拨打</a:t>
            </a:r>
            <a:r>
              <a:rPr lang="en-US" altLang="zh-CN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时有帮助的词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8161" y="1401496"/>
            <a:ext cx="2716989" cy="19018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58160" y="3949019"/>
            <a:ext cx="2716989" cy="19018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08202B4-713C-40C3-96F2-580F40F0DC9C}"/>
              </a:ext>
            </a:extLst>
          </p:cNvPr>
          <p:cNvSpPr/>
          <p:nvPr/>
        </p:nvSpPr>
        <p:spPr>
          <a:xfrm>
            <a:off x="7697726" y="507520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4">
            <a:extLst>
              <a:ext uri="{FF2B5EF4-FFF2-40B4-BE49-F238E27FC236}">
                <a16:creationId xmlns:a16="http://schemas.microsoft.com/office/drawing/2014/main" id="{BAD8D1E2-ACE5-4E8C-86EB-60AD2025D6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8238" y="490257"/>
            <a:ext cx="1250790" cy="629140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A18D0FE8-E383-4C09-BDE8-519FCF06B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21" y="484591"/>
            <a:ext cx="1661012" cy="653860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F1E50D98-844E-4239-BCD5-A9F61F35F5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7E999182-CDD2-4B38-8D7E-00CA27E8AF1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3655D80-F440-4742-9928-4BF4BD75DE6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825244E-9476-455A-9F91-F7BB0A1FFBD0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CDF5634-FB61-475D-8A57-405A1771206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Google Shape;161;p16">
            <a:extLst>
              <a:ext uri="{FF2B5EF4-FFF2-40B4-BE49-F238E27FC236}">
                <a16:creationId xmlns:a16="http://schemas.microsoft.com/office/drawing/2014/main" id="{7C4BAFD1-DCA9-4968-AF50-773EB0CFD928}"/>
              </a:ext>
            </a:extLst>
          </p:cNvPr>
          <p:cNvSpPr/>
          <p:nvPr/>
        </p:nvSpPr>
        <p:spPr>
          <a:xfrm>
            <a:off x="333685" y="23847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4" name="Google Shape;162;p16">
            <a:extLst>
              <a:ext uri="{FF2B5EF4-FFF2-40B4-BE49-F238E27FC236}">
                <a16:creationId xmlns:a16="http://schemas.microsoft.com/office/drawing/2014/main" id="{5F72FCAC-B521-4E0F-8DBA-3B49C001BB3B}"/>
              </a:ext>
            </a:extLst>
          </p:cNvPr>
          <p:cNvSpPr/>
          <p:nvPr/>
        </p:nvSpPr>
        <p:spPr>
          <a:xfrm>
            <a:off x="927170" y="232817"/>
            <a:ext cx="6813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可以区分生与死的词语</a:t>
            </a:r>
            <a:endParaRPr sz="32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6" name="Google Shape;206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7" name="Google Shape;20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9" name="Google Shape;209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  <a:endParaRPr dirty="0"/>
          </a:p>
        </p:txBody>
      </p:sp>
      <p:sp>
        <p:nvSpPr>
          <p:cNvPr id="212" name="Google Shape;212;p19"/>
          <p:cNvSpPr/>
          <p:nvPr/>
        </p:nvSpPr>
        <p:spPr>
          <a:xfrm>
            <a:off x="330289" y="23824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947335" y="22496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侦测到火灾时的动作</a:t>
            </a:r>
            <a:endParaRPr sz="28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8">
            <a:alphaModFix/>
          </a:blip>
          <a:srcRect b="4929"/>
          <a:stretch/>
        </p:blipFill>
        <p:spPr>
          <a:xfrm>
            <a:off x="835228" y="1711355"/>
            <a:ext cx="2552331" cy="263623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3660" y="1711355"/>
            <a:ext cx="2552330" cy="263623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10">
            <a:alphaModFix/>
          </a:blip>
          <a:srcRect l="2482" t="-479" r="782" b="16661"/>
          <a:stretch/>
        </p:blipFill>
        <p:spPr>
          <a:xfrm>
            <a:off x="6616611" y="1711355"/>
            <a:ext cx="2651707" cy="263623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17" name="Google Shape;217;p19"/>
          <p:cNvSpPr/>
          <p:nvPr/>
        </p:nvSpPr>
        <p:spPr>
          <a:xfrm>
            <a:off x="730708" y="4913455"/>
            <a:ext cx="2761370" cy="7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</a:t>
            </a:r>
            <a:r>
              <a:rPr lang="zh-CN" altLang="en-US" sz="14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首先大声喊出</a:t>
            </a:r>
            <a:r>
              <a:rPr lang="en-US" sz="16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“</a:t>
            </a:r>
            <a:r>
              <a:rPr lang="en-US" sz="16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Bul </a:t>
            </a:r>
            <a:r>
              <a:rPr lang="en-US" sz="16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i</a:t>
            </a:r>
            <a:r>
              <a:rPr lang="en-US" sz="16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ya</a:t>
            </a:r>
            <a:r>
              <a:rPr lang="en-US" sz="1600" i="0" u="none" strike="noStrike" cap="none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!”</a:t>
            </a:r>
            <a:r>
              <a:rPr lang="en-US" sz="1600" dirty="0">
                <a:solidFill>
                  <a:srgbClr val="EC6305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endParaRPr lang="ko-KR" altLang="en-US" sz="1600" dirty="0">
              <a:solidFill>
                <a:schemeClr val="tx1"/>
              </a:solidFill>
              <a:latin typeface="SimSun" panose="02010600030101010101" pitchFamily="2" charset="-122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i="0" u="none" strike="noStrike" cap="none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告诉大家发生了火灾</a:t>
            </a:r>
            <a:endParaRPr sz="1400" i="0" u="none" strike="noStrike" cap="none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3673660" y="4935776"/>
            <a:ext cx="25523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 </a:t>
            </a:r>
            <a:r>
              <a:rPr lang="zh-CN" altLang="en-US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通过紧急出口远离火灾，在安全的区域躲避</a:t>
            </a:r>
            <a:endParaRPr sz="1400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6542279" y="4906257"/>
            <a:ext cx="2756005" cy="77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3. </a:t>
            </a:r>
            <a:r>
              <a:rPr lang="zh-CN" altLang="en-US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到达安全地点后致电</a:t>
            </a:r>
            <a:r>
              <a:rPr lang="en-US" altLang="zh-CN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endParaRPr sz="1400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A57732-8519-4D36-AD2A-B67B45022ACA}"/>
              </a:ext>
            </a:extLst>
          </p:cNvPr>
          <p:cNvSpPr/>
          <p:nvPr/>
        </p:nvSpPr>
        <p:spPr>
          <a:xfrm>
            <a:off x="1649506" y="1720320"/>
            <a:ext cx="654424" cy="377421"/>
          </a:xfrm>
          <a:prstGeom prst="rect">
            <a:avLst/>
          </a:prstGeom>
          <a:solidFill>
            <a:srgbClr val="FBFFDA"/>
          </a:solidFill>
          <a:ln>
            <a:solidFill>
              <a:srgbClr val="FAF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52BC2ED-FA09-4B51-B673-2971FBFC00E8}"/>
              </a:ext>
            </a:extLst>
          </p:cNvPr>
          <p:cNvSpPr/>
          <p:nvPr/>
        </p:nvSpPr>
        <p:spPr>
          <a:xfrm>
            <a:off x="7594881" y="519953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4">
            <a:extLst>
              <a:ext uri="{FF2B5EF4-FFF2-40B4-BE49-F238E27FC236}">
                <a16:creationId xmlns:a16="http://schemas.microsoft.com/office/drawing/2014/main" id="{6E194A9C-3248-4CFF-AB19-835E5CE87BB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25393" y="502690"/>
            <a:ext cx="1250790" cy="629140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A45BBC5D-E075-413A-A17A-E3E1F978DE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76" y="497024"/>
            <a:ext cx="1661012" cy="653860"/>
          </a:xfrm>
          <a:prstGeom prst="rect">
            <a:avLst/>
          </a:prstGeom>
        </p:spPr>
      </p:pic>
      <p:pic>
        <p:nvPicPr>
          <p:cNvPr id="35" name="Google Shape;141;p16">
            <a:extLst>
              <a:ext uri="{FF2B5EF4-FFF2-40B4-BE49-F238E27FC236}">
                <a16:creationId xmlns:a16="http://schemas.microsoft.com/office/drawing/2014/main" id="{8F7BC47A-7C58-4CED-B0A8-E16E3CB93D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15FCDBEE-E9A8-4A98-814C-7648216D5480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CA994DB-8D05-45AF-B3E1-545FCCA02C5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D3C792D-569C-44C3-838A-B2D946E0B5FC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26721F6-964E-4110-BD5C-ADA3F6E24E4A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6" name="Google Shape;226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7" name="Google Shape;227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  <a:endParaRPr dirty="0"/>
          </a:p>
        </p:txBody>
      </p:sp>
      <p:sp>
        <p:nvSpPr>
          <p:cNvPr id="232" name="Google Shape;232;p20"/>
          <p:cNvSpPr/>
          <p:nvPr/>
        </p:nvSpPr>
        <p:spPr>
          <a:xfrm>
            <a:off x="334295" y="23282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1032326" y="236566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致电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endParaRPr lang="ko-KR" altLang="en-US" sz="28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0603" y="2622856"/>
            <a:ext cx="5168284" cy="290408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5" name="Google Shape;235;p20"/>
          <p:cNvSpPr/>
          <p:nvPr/>
        </p:nvSpPr>
        <p:spPr>
          <a:xfrm>
            <a:off x="868977" y="1632181"/>
            <a:ext cx="828805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 </a:t>
            </a:r>
            <a:r>
              <a:rPr lang="zh-CN" altLang="en-US" sz="16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通过口译服务提供商连接到第三方口译服务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 </a:t>
            </a:r>
            <a:r>
              <a:rPr lang="zh-CN" altLang="en-US" sz="16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通过视频通话</a:t>
            </a:r>
            <a:r>
              <a:rPr lang="en-US" altLang="zh-CN" sz="16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/119</a:t>
            </a:r>
            <a:r>
              <a:rPr lang="zh-CN" altLang="en-US" sz="16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服务手机应用申报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32351F8-B109-4CBA-A8D1-96384E4B05DC}"/>
              </a:ext>
            </a:extLst>
          </p:cNvPr>
          <p:cNvSpPr/>
          <p:nvPr/>
        </p:nvSpPr>
        <p:spPr>
          <a:xfrm>
            <a:off x="7684525" y="519953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AACFE9A-1B2F-47D5-9051-6C01E4D13E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41929" y="529584"/>
            <a:ext cx="1250790" cy="6291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A7FA1C2-3D26-4F2C-BBBF-D3DE1CA00C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12" y="523918"/>
            <a:ext cx="1661012" cy="653860"/>
          </a:xfrm>
          <a:prstGeom prst="rect">
            <a:avLst/>
          </a:prstGeom>
        </p:spPr>
      </p:pic>
      <p:pic>
        <p:nvPicPr>
          <p:cNvPr id="22" name="Google Shape;141;p16">
            <a:extLst>
              <a:ext uri="{FF2B5EF4-FFF2-40B4-BE49-F238E27FC236}">
                <a16:creationId xmlns:a16="http://schemas.microsoft.com/office/drawing/2014/main" id="{6BF02334-01B4-4862-9235-884865C98A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985654D6-AFC9-4270-8680-4BF0E19A07E6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F6A46E0-3CD2-4284-89EB-8B2428AB4A8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C393EC-FBE3-42DF-9083-B7DE0420FEAC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EF7995C-8250-482B-BE1F-09EBA36892EF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C8E8DE2-3CB4-4F44-9673-11648EADA10E}"/>
              </a:ext>
            </a:extLst>
          </p:cNvPr>
          <p:cNvSpPr/>
          <p:nvPr/>
        </p:nvSpPr>
        <p:spPr>
          <a:xfrm>
            <a:off x="3654852" y="1221450"/>
            <a:ext cx="2716306" cy="355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拨打</a:t>
            </a:r>
            <a:r>
              <a:rPr lang="en-US" altLang="zh-CN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不会说韩语时</a:t>
            </a: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395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1"/>
          <p:cNvGrpSpPr/>
          <p:nvPr/>
        </p:nvGrpSpPr>
        <p:grpSpPr>
          <a:xfrm>
            <a:off x="1161325" y="1309482"/>
            <a:ext cx="4806315" cy="1569720"/>
            <a:chOff x="1250315" y="1671142"/>
            <a:chExt cx="4806315" cy="1569720"/>
          </a:xfrm>
        </p:grpSpPr>
        <p:sp>
          <p:nvSpPr>
            <p:cNvPr id="242" name="Google Shape;242;p21"/>
            <p:cNvSpPr/>
            <p:nvPr/>
          </p:nvSpPr>
          <p:spPr>
            <a:xfrm>
              <a:off x="2920568" y="1671142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21"/>
          <p:cNvGrpSpPr/>
          <p:nvPr/>
        </p:nvGrpSpPr>
        <p:grpSpPr>
          <a:xfrm>
            <a:off x="1107290" y="3677785"/>
            <a:ext cx="4737304" cy="1569720"/>
            <a:chOff x="1250315" y="5956138"/>
            <a:chExt cx="4737304" cy="1569720"/>
          </a:xfrm>
        </p:grpSpPr>
        <p:sp>
          <p:nvSpPr>
            <p:cNvPr id="247" name="Google Shape;247;p21"/>
            <p:cNvSpPr/>
            <p:nvPr/>
          </p:nvSpPr>
          <p:spPr>
            <a:xfrm rot="10800000" flipH="1">
              <a:off x="3293567" y="5956138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249" name="Google Shape;249;p21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51" name="Google Shape;2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2339" y="125840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599826" y="2099136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在发生火灾或自然灾害时，</a:t>
            </a:r>
            <a:endParaRPr lang="en-US" altLang="zh-CN" sz="1800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有必要知道与生存有关的单词和句子</a:t>
            </a:r>
            <a:endParaRPr lang="en-US" altLang="zh-CN" sz="1800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不要忘记，</a:t>
            </a:r>
            <a:endParaRPr lang="en-US" altLang="zh-CN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只需要我们学习一句韩语便可以挽救亲人和周围人的生命。</a:t>
            </a:r>
            <a:endParaRPr sz="1800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253" name="Google Shape;253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4" name="Google Shape;254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5" name="Google Shape;255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2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" name="Google Shape;259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  <a:endParaRPr dirty="0"/>
          </a:p>
        </p:txBody>
      </p:sp>
      <p:sp>
        <p:nvSpPr>
          <p:cNvPr id="260" name="Google Shape;260;p21"/>
          <p:cNvSpPr/>
          <p:nvPr/>
        </p:nvSpPr>
        <p:spPr>
          <a:xfrm>
            <a:off x="3791189" y="215133"/>
            <a:ext cx="6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消防安全要点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 Black"/>
              <a:sym typeface="Arial Black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7A6553C-2914-4CC9-8FFF-DDC7710780A3}"/>
              </a:ext>
            </a:extLst>
          </p:cNvPr>
          <p:cNvSpPr/>
          <p:nvPr/>
        </p:nvSpPr>
        <p:spPr>
          <a:xfrm>
            <a:off x="7666599" y="537882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4" name="그림 14">
            <a:extLst>
              <a:ext uri="{FF2B5EF4-FFF2-40B4-BE49-F238E27FC236}">
                <a16:creationId xmlns:a16="http://schemas.microsoft.com/office/drawing/2014/main" id="{88344C11-0F8E-41D1-B489-5C99CEE35B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4006" y="520619"/>
            <a:ext cx="1250790" cy="629140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B17D9203-DF4F-4DB4-82EE-A129155091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89" y="514953"/>
            <a:ext cx="1661012" cy="653860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8F6BDD97-E158-4526-94B1-A0C645120B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00846448-4F3D-4D9F-BD96-25A367E866C8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CE767E2-E9BF-4B1F-A25F-26D495EF85AA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8E07FA3-648B-4F9D-A3CF-0D432C71E025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BCD3E70-8F6A-49ED-93CE-53C16A7E09C8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66962317-9C7F-470C-A717-2ED15DB581D5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28">
            <a:extLst>
              <a:ext uri="{FF2B5EF4-FFF2-40B4-BE49-F238E27FC236}">
                <a16:creationId xmlns:a16="http://schemas.microsoft.com/office/drawing/2014/main" id="{41DE4F5F-F50C-4448-86CF-53A4427E426F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9960C61-4D01-45B6-AB01-4F399B9FE269}"/>
              </a:ext>
            </a:extLst>
          </p:cNvPr>
          <p:cNvSpPr/>
          <p:nvPr/>
        </p:nvSpPr>
        <p:spPr>
          <a:xfrm>
            <a:off x="7666599" y="546847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5" name="그림 14">
            <a:extLst>
              <a:ext uri="{FF2B5EF4-FFF2-40B4-BE49-F238E27FC236}">
                <a16:creationId xmlns:a16="http://schemas.microsoft.com/office/drawing/2014/main" id="{6C2A7E86-6F75-44E2-8014-6B90C7F0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97111" y="529584"/>
            <a:ext cx="1250790" cy="629140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B7523B3C-6C25-4BF2-8645-CC93E2FB5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94" y="523918"/>
            <a:ext cx="1661012" cy="653860"/>
          </a:xfrm>
          <a:prstGeom prst="rect">
            <a:avLst/>
          </a:prstGeom>
        </p:spPr>
      </p:pic>
      <p:pic>
        <p:nvPicPr>
          <p:cNvPr id="10" name="그림 9" descr="불, 방이(가) 표시된 사진&#10;&#10;자동 생성된 설명">
            <a:extLst>
              <a:ext uri="{FF2B5EF4-FFF2-40B4-BE49-F238E27FC236}">
                <a16:creationId xmlns:a16="http://schemas.microsoft.com/office/drawing/2014/main" id="{C0982536-D0B0-41A2-AF08-D0C61FA259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233"/>
          <a:stretch/>
        </p:blipFill>
        <p:spPr>
          <a:xfrm>
            <a:off x="161606" y="2536020"/>
            <a:ext cx="9565979" cy="215810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DACE4C5-C6DE-4057-BE26-C4B19F960D10}"/>
              </a:ext>
            </a:extLst>
          </p:cNvPr>
          <p:cNvSpPr/>
          <p:nvPr/>
        </p:nvSpPr>
        <p:spPr>
          <a:xfrm>
            <a:off x="3200214" y="4721019"/>
            <a:ext cx="3603811" cy="3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SimSun" panose="02010600030101010101" pitchFamily="2" charset="-122"/>
              </a:rPr>
              <a:t>消防安全教育是安全社会和幸福生活的前提</a:t>
            </a:r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288821-2384-417A-8EBA-4668B52AFA42}"/>
              </a:ext>
            </a:extLst>
          </p:cNvPr>
          <p:cNvSpPr/>
          <p:nvPr/>
        </p:nvSpPr>
        <p:spPr>
          <a:xfrm>
            <a:off x="2763363" y="157338"/>
            <a:ext cx="5291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在紧急情况下可以拯救您的短语！</a:t>
            </a:r>
          </a:p>
        </p:txBody>
      </p:sp>
      <p:pic>
        <p:nvPicPr>
          <p:cNvPr id="13" name="그림 12" descr="그리기, 방이(가) 표시된 사진&#10;&#10;자동 생성된 설명">
            <a:extLst>
              <a:ext uri="{FF2B5EF4-FFF2-40B4-BE49-F238E27FC236}">
                <a16:creationId xmlns:a16="http://schemas.microsoft.com/office/drawing/2014/main" id="{8A105D16-A5C8-4319-B032-D09132321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54" y="139408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603</Words>
  <Application>Microsoft Office PowerPoint</Application>
  <PresentationFormat>사용자 지정</PresentationFormat>
  <Paragraphs>93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Times New Roman</vt:lpstr>
      <vt:lpstr>Stardos Stencil</vt:lpstr>
      <vt:lpstr>SimSun</vt:lpstr>
      <vt:lpstr>SimSun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park</cp:lastModifiedBy>
  <cp:revision>31</cp:revision>
  <dcterms:modified xsi:type="dcterms:W3CDTF">2020-10-20T13:10:43Z</dcterms:modified>
</cp:coreProperties>
</file>