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899650" cy="6875463"/>
  <p:notesSz cx="6858000" cy="9144000"/>
  <p:embeddedFontLst>
    <p:embeddedFont>
      <p:font typeface="Arial Black" panose="020B0A04020102020204" pitchFamily="34" charset="0"/>
      <p:regular r:id="rId13"/>
      <p:bold r:id="rId14"/>
    </p:embeddedFont>
    <p:embeddedFont>
      <p:font typeface="SimSun" panose="02010600030101010101" pitchFamily="2" charset="-122"/>
      <p:regular r:id="rId15"/>
    </p:embeddedFont>
    <p:embeddedFont>
      <p:font typeface="SimSun" panose="0201060003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Stardos Stencil" panose="020B0600000101010101" charset="0"/>
      <p:regular r:id="rId22"/>
      <p:bold r:id="rId23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82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latin typeface="SimSun" panose="02010600030101010101" pitchFamily="2" charset="-122"/>
              </a:defRPr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>
                <a:latin typeface="SimSun" panose="02010600030101010101" pitchFamily="2" charset="-122"/>
              </a:defRPr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://www.firedata.go.k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://www.nfds.go.k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0.jpg"/><Relationship Id="rId5" Type="http://schemas.openxmlformats.org/officeDocument/2006/relationships/image" Target="../media/image4.png"/><Relationship Id="rId10" Type="http://schemas.openxmlformats.org/officeDocument/2006/relationships/image" Target="../media/image19.jp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284597" y="1551673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76542" y="1493986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 </a:t>
            </a:r>
            <a:r>
              <a:rPr 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[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第</a:t>
            </a:r>
            <a:r>
              <a:rPr lang="en-US" alt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6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集</a:t>
            </a:r>
            <a:r>
              <a:rPr 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]</a:t>
            </a:r>
            <a:endParaRPr sz="2000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569" y="3783112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597" y="1967963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955737" y="2175514"/>
            <a:ext cx="954169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油类火灾的危险</a:t>
            </a:r>
            <a:endParaRPr lang="en-US" altLang="zh-CN" sz="4400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和安全规定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3939A6D9-D43B-4E44-B9C7-B8C1B30960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49A8888-9B0C-40A9-A846-667D2E2C56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6" name="Google Shape;88;p13">
            <a:extLst>
              <a:ext uri="{FF2B5EF4-FFF2-40B4-BE49-F238E27FC236}">
                <a16:creationId xmlns:a16="http://schemas.microsoft.com/office/drawing/2014/main" id="{33DEE8FF-1275-48F6-9E83-70D618A864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25D0F1BA-94C1-4EAD-8D8B-64C4BD5A4305}"/>
              </a:ext>
            </a:extLst>
          </p:cNvPr>
          <p:cNvSpPr/>
          <p:nvPr/>
        </p:nvSpPr>
        <p:spPr>
          <a:xfrm>
            <a:off x="6538263" y="653581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B3D4062-63A2-47C4-8313-FECA43AAA733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8503868-DF19-4FF1-AC52-04632D05F64A}"/>
              </a:ext>
            </a:extLst>
          </p:cNvPr>
          <p:cNvSpPr/>
          <p:nvPr/>
        </p:nvSpPr>
        <p:spPr>
          <a:xfrm>
            <a:off x="8050021" y="654571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9EBD3E0-8369-4B48-B34E-5E6E4DBCC9EA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61C285F3-6B0E-43BA-8F95-15FC4960C70D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E1F1EE0C-5C4B-4E31-8BE9-FFB8629D0E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A52EB82-EE4B-4F3C-8ED3-9C802C8635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0" name="그림 9" descr="불, 방이(가) 표시된 사진&#10;&#10;자동 생성된 설명">
            <a:extLst>
              <a:ext uri="{FF2B5EF4-FFF2-40B4-BE49-F238E27FC236}">
                <a16:creationId xmlns:a16="http://schemas.microsoft.com/office/drawing/2014/main" id="{839099FF-901B-4E9B-8BEB-0D6BBEDCA0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233"/>
          <a:stretch/>
        </p:blipFill>
        <p:spPr>
          <a:xfrm>
            <a:off x="161606" y="2536020"/>
            <a:ext cx="9565979" cy="215810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FD65FA5-FC15-4DF7-942E-6C63BEB02B29}"/>
              </a:ext>
            </a:extLst>
          </p:cNvPr>
          <p:cNvSpPr/>
          <p:nvPr/>
        </p:nvSpPr>
        <p:spPr>
          <a:xfrm>
            <a:off x="3200214" y="4721019"/>
            <a:ext cx="3603811" cy="33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SimSun" panose="02010600030101010101" pitchFamily="2" charset="-122"/>
              </a:rPr>
              <a:t>消防安全教育是安全社会和幸福生活的前提</a:t>
            </a:r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E4FFD3C-3E70-4108-BBA9-2339F9B184C2}"/>
              </a:ext>
            </a:extLst>
          </p:cNvPr>
          <p:cNvSpPr/>
          <p:nvPr/>
        </p:nvSpPr>
        <p:spPr>
          <a:xfrm>
            <a:off x="2587371" y="190051"/>
            <a:ext cx="50955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油类火灾的危险和安全规定</a:t>
            </a:r>
          </a:p>
        </p:txBody>
      </p:sp>
      <p:pic>
        <p:nvPicPr>
          <p:cNvPr id="14" name="그림 13" descr="그리기, 방이(가) 표시된 사진&#10;&#10;자동 생성된 설명">
            <a:extLst>
              <a:ext uri="{FF2B5EF4-FFF2-40B4-BE49-F238E27FC236}">
                <a16:creationId xmlns:a16="http://schemas.microsoft.com/office/drawing/2014/main" id="{7894FBFA-FC4B-4C5D-B0BD-B6B678B90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2" y="167583"/>
            <a:ext cx="479558" cy="601112"/>
          </a:xfrm>
          <a:prstGeom prst="rect">
            <a:avLst/>
          </a:prstGeom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218521" y="-14653"/>
                          <a:pt x="376384" y="-35889"/>
                          <a:pt x="479558" y="0"/>
                        </a:cubicBezTo>
                        <a:cubicBezTo>
                          <a:pt x="481126" y="141426"/>
                          <a:pt x="485791" y="326937"/>
                          <a:pt x="479558" y="601112"/>
                        </a:cubicBezTo>
                        <a:cubicBezTo>
                          <a:pt x="260794" y="607194"/>
                          <a:pt x="101847" y="629461"/>
                          <a:pt x="0" y="601112"/>
                        </a:cubicBezTo>
                        <a:cubicBezTo>
                          <a:pt x="-1187" y="315651"/>
                          <a:pt x="-37187" y="27693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20004" y="40794"/>
                          <a:pt x="246949" y="6245"/>
                          <a:pt x="479558" y="0"/>
                        </a:cubicBezTo>
                        <a:cubicBezTo>
                          <a:pt x="532230" y="117319"/>
                          <a:pt x="440309" y="418497"/>
                          <a:pt x="479558" y="601112"/>
                        </a:cubicBezTo>
                        <a:cubicBezTo>
                          <a:pt x="424455" y="643324"/>
                          <a:pt x="139205" y="610686"/>
                          <a:pt x="0" y="601112"/>
                        </a:cubicBezTo>
                        <a:cubicBezTo>
                          <a:pt x="-51013" y="515991"/>
                          <a:pt x="51196" y="229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1449728" y="2820422"/>
            <a:ext cx="9832961" cy="22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>
              <a:lnSpc>
                <a:spcPct val="150000"/>
              </a:lnSpc>
              <a:buClr>
                <a:schemeClr val="accent1"/>
              </a:buClr>
              <a:buSzPts val="2800"/>
              <a:buFont typeface="Calibri"/>
              <a:buAutoNum type="arabicPeriod"/>
            </a:pPr>
            <a:r>
              <a:rPr lang="zh-CN" altLang="en-US" sz="2400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油类火灾统计及事例</a:t>
            </a: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_ 2p</a:t>
            </a:r>
            <a:endParaRPr lang="zh-CN" altLang="en-US" sz="2400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AutoNum type="arabicPeriod"/>
            </a:pPr>
            <a:r>
              <a:rPr lang="zh-CN" altLang="en-US" sz="2400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油类加热器的危险</a:t>
            </a: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_ </a:t>
            </a:r>
            <a:r>
              <a:rPr lang="en-US" alt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5</a:t>
            </a:r>
            <a:r>
              <a:rPr lang="ko-KR" sz="2400" i="0" u="none" strike="noStrike" cap="none" dirty="0" err="1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p</a:t>
            </a:r>
            <a:endParaRPr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3. </a:t>
            </a:r>
            <a:r>
              <a:rPr lang="zh-CN" altLang="en-US" sz="2400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家庭油类火灾安全规定</a:t>
            </a: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_ 6p</a:t>
            </a:r>
            <a:endParaRPr sz="2400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98421" y="1723691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油类火灾的危险和安全规定</a:t>
            </a:r>
            <a:endParaRPr lang="en-US" altLang="ko-KR" sz="2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1929002" y="1343011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 </a:t>
            </a:r>
            <a:r>
              <a:rPr 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[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第</a:t>
            </a:r>
            <a:r>
              <a:rPr lang="en-US" alt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6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集</a:t>
            </a:r>
            <a:r>
              <a:rPr 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]</a:t>
            </a:r>
            <a:endParaRPr sz="2000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61322" y="419635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88B0A688-C674-4BE5-AC29-AE622F4ED9BE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2F73FDF5-6601-4251-A1BD-0ED52F5EDD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5969198E-0D06-4E76-89AA-FC2CB79F0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23" name="Google Shape;109;p14">
            <a:extLst>
              <a:ext uri="{FF2B5EF4-FFF2-40B4-BE49-F238E27FC236}">
                <a16:creationId xmlns:a16="http://schemas.microsoft.com/office/drawing/2014/main" id="{4A257A0B-2586-4E8E-885E-2DD4B7FFC6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474F7AF8-E700-4B78-9C50-C4E5337A18BC}"/>
              </a:ext>
            </a:extLst>
          </p:cNvPr>
          <p:cNvSpPr/>
          <p:nvPr/>
        </p:nvSpPr>
        <p:spPr>
          <a:xfrm>
            <a:off x="289797" y="649009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39FE31E-A6C5-48A1-B3E0-79F6E2653EB0}"/>
              </a:ext>
            </a:extLst>
          </p:cNvPr>
          <p:cNvSpPr/>
          <p:nvPr/>
        </p:nvSpPr>
        <p:spPr>
          <a:xfrm>
            <a:off x="1149874" y="648944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D380EA1-6C2F-42AA-AEED-9A0E8822D1E4}"/>
              </a:ext>
            </a:extLst>
          </p:cNvPr>
          <p:cNvSpPr/>
          <p:nvPr/>
        </p:nvSpPr>
        <p:spPr>
          <a:xfrm>
            <a:off x="1799984" y="649999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C3DDDCB-DA8B-4186-8B12-3E85B4A306FF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9519" y="1870460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1010535" y="1501477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1156863" y="4134469"/>
            <a:ext cx="4908838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3" name="Google Shape;153;p16"/>
          <p:cNvSpPr/>
          <p:nvPr/>
        </p:nvSpPr>
        <p:spPr>
          <a:xfrm>
            <a:off x="982464" y="2382373"/>
            <a:ext cx="538067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2019</a:t>
            </a: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年</a:t>
            </a:r>
            <a:r>
              <a:rPr lang="en-US" altLang="zh-CN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10</a:t>
            </a: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月</a:t>
            </a:r>
            <a:r>
              <a:rPr lang="en-US" altLang="zh-CN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7</a:t>
            </a: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日上午</a:t>
            </a:r>
            <a:r>
              <a:rPr lang="en-US" altLang="zh-CN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11</a:t>
            </a: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点，</a:t>
            </a:r>
            <a:endParaRPr lang="en-US" altLang="zh-CN" sz="20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高阳省高阳市加油站油箱发生爆炸，</a:t>
            </a:r>
            <a:endParaRPr lang="en-US" altLang="zh-CN" sz="20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引发大火大火蔓延并引起公众焦虑</a:t>
            </a:r>
            <a:endParaRPr lang="en-US" altLang="zh-CN" sz="20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（财产损失</a:t>
            </a:r>
            <a:r>
              <a:rPr lang="en-US" altLang="zh-CN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43</a:t>
            </a: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亿韩元，无人员伤亡）因此，</a:t>
            </a:r>
            <a:endParaRPr lang="en-US" altLang="zh-CN" sz="20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让我们分析一下汽油大火以及汽油安全法规。</a:t>
            </a:r>
            <a:endParaRPr sz="2000" b="1" i="0" u="none" strike="noStrike" cap="none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154" name="Google Shape;154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5" name="Google Shape;155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6" name="Google Shape;156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Google Shape;157;p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8" name="Google Shape;158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2</a:t>
            </a:r>
            <a:endParaRPr dirty="0"/>
          </a:p>
        </p:txBody>
      </p:sp>
      <p:sp>
        <p:nvSpPr>
          <p:cNvPr id="161" name="Google Shape;161;p16"/>
          <p:cNvSpPr/>
          <p:nvPr/>
        </p:nvSpPr>
        <p:spPr>
          <a:xfrm>
            <a:off x="335861" y="22588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653871" y="201303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cap="none" dirty="0">
                <a:solidFill>
                  <a:srgbClr val="002060"/>
                </a:solidFill>
                <a:latin typeface="SimSun" panose="02010600030101010101" pitchFamily="2" charset="-122"/>
                <a:ea typeface="Malgun Gothic"/>
                <a:cs typeface="Malgun Gothic"/>
                <a:sym typeface="Malgun Gothic"/>
              </a:rPr>
              <a:t>  </a:t>
            </a:r>
            <a:r>
              <a:rPr lang="zh-CN" altLang="en-US" sz="28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  <a:sym typeface="Malgun Gothic"/>
              </a:rPr>
              <a:t>油类火灾统计及事例</a:t>
            </a:r>
            <a:endParaRPr lang="zh-CN" altLang="en-US" sz="2800" b="1" i="0" u="none" strike="noStrike" cap="none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Malgun Gothic"/>
              <a:sym typeface="Malgun Gothic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58D1FA76-FC2B-4B7B-AD78-6450C6715CE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62C1153E-A60D-464C-A574-FFB957F9E6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B21B71C-E87C-42FA-A319-4CA5F7E7B3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BD8892BB-09BE-4ACA-9343-A4300FF941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1D4BF6D6-D499-4A85-8488-52EFFD098932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C9DE75E-CCC2-403B-B34D-C7E6BE4376BD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C0372B4-3978-4F24-B480-6AF547380CDB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1D98DF8-23B6-4A65-9772-8BB3D9FDF8EB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69" name="Google Shape;169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70" name="Google Shape;170;p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2" name="Google Shape;172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</a:t>
            </a:r>
            <a:endParaRPr dirty="0"/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49941" y="1237809"/>
            <a:ext cx="6599767" cy="439984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3210504" y="5637653"/>
            <a:ext cx="78201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国家消防数据系统</a:t>
            </a:r>
            <a:r>
              <a:rPr lang="ko-KR" sz="12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(</a:t>
            </a:r>
            <a:r>
              <a:rPr lang="ko-KR" sz="1200" i="0" u="sng" strike="noStrike" cap="none" dirty="0">
                <a:solidFill>
                  <a:schemeClr val="hlink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  <a:hlinkClick r:id="rId9"/>
              </a:rPr>
              <a:t>www.firedata.go.kr</a:t>
            </a:r>
            <a:r>
              <a:rPr lang="ko-KR" sz="12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),</a:t>
            </a:r>
            <a:r>
              <a:rPr lang="zh-CN" altLang="en-US" sz="12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发生油火的统计</a:t>
            </a:r>
            <a:endParaRPr lang="zh-CN" alt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BBBA429-6585-49FC-8781-DABF59282797}"/>
              </a:ext>
            </a:extLst>
          </p:cNvPr>
          <p:cNvSpPr/>
          <p:nvPr/>
        </p:nvSpPr>
        <p:spPr>
          <a:xfrm>
            <a:off x="3388659" y="1237809"/>
            <a:ext cx="3030070" cy="34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6" name="Google Shape;167;p17">
            <a:extLst>
              <a:ext uri="{FF2B5EF4-FFF2-40B4-BE49-F238E27FC236}">
                <a16:creationId xmlns:a16="http://schemas.microsoft.com/office/drawing/2014/main" id="{B2F68201-5466-4B9E-A138-C7D19D6FEA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2756" b="22811"/>
          <a:stretch/>
        </p:blipFill>
        <p:spPr>
          <a:xfrm>
            <a:off x="2458" y="5002307"/>
            <a:ext cx="9897192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656F141-529E-4951-9593-C52CF514F7F8}"/>
              </a:ext>
            </a:extLst>
          </p:cNvPr>
          <p:cNvSpPr/>
          <p:nvPr/>
        </p:nvSpPr>
        <p:spPr>
          <a:xfrm>
            <a:off x="2490445" y="4941222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2016</a:t>
            </a:r>
            <a:r>
              <a:rPr lang="ko-KR" altLang="en-US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AECF0D-C879-4483-BE65-69CCA48F9C93}"/>
              </a:ext>
            </a:extLst>
          </p:cNvPr>
          <p:cNvSpPr/>
          <p:nvPr/>
        </p:nvSpPr>
        <p:spPr>
          <a:xfrm>
            <a:off x="3983692" y="4940907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2017</a:t>
            </a:r>
            <a:r>
              <a:rPr lang="ko-KR" altLang="en-US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8CED029-7FDE-4F0F-846B-DD2F47606CDA}"/>
              </a:ext>
            </a:extLst>
          </p:cNvPr>
          <p:cNvSpPr/>
          <p:nvPr/>
        </p:nvSpPr>
        <p:spPr>
          <a:xfrm>
            <a:off x="5499223" y="4955790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2018</a:t>
            </a:r>
            <a:r>
              <a:rPr lang="ko-KR" altLang="en-US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8A8DE03-172A-4C39-99CD-FFCD1D16D729}"/>
              </a:ext>
            </a:extLst>
          </p:cNvPr>
          <p:cNvSpPr/>
          <p:nvPr/>
        </p:nvSpPr>
        <p:spPr>
          <a:xfrm>
            <a:off x="7008223" y="4957926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2019</a:t>
            </a:r>
            <a:r>
              <a:rPr lang="ko-KR" altLang="en-US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1" name="Google Shape;167;p17">
            <a:extLst>
              <a:ext uri="{FF2B5EF4-FFF2-40B4-BE49-F238E27FC236}">
                <a16:creationId xmlns:a16="http://schemas.microsoft.com/office/drawing/2014/main" id="{E95B0BE0-3848-44A5-8CE8-69AAE87A56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63" t="76797" r="44229" b="18900"/>
          <a:stretch/>
        </p:blipFill>
        <p:spPr>
          <a:xfrm>
            <a:off x="4769224" y="5280212"/>
            <a:ext cx="753035" cy="2958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9FF1557-0B5A-43A4-A506-0D8B747FF432}"/>
              </a:ext>
            </a:extLst>
          </p:cNvPr>
          <p:cNvSpPr/>
          <p:nvPr/>
        </p:nvSpPr>
        <p:spPr>
          <a:xfrm>
            <a:off x="4748078" y="5253416"/>
            <a:ext cx="89960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imSun" panose="02010600030101010101" pitchFamily="2" charset="-122"/>
                <a:ea typeface="+mj-ea"/>
                <a:cs typeface="Times New Roman" panose="02020603050405020304" pitchFamily="18" charset="0"/>
              </a:rPr>
              <a:t>火灾次数</a:t>
            </a:r>
            <a:endParaRPr lang="en-US" altLang="ko-KR" sz="44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BE56D850-ECFD-435B-AC0E-86B7A4970FF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7A6E6D9C-79DF-4D73-B7E4-E9031B923C4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976F752-D3A3-4582-8ACF-478F314C72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2861D3A2-C954-4F70-98C8-637473E55C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680BB8B6-F7C4-4A89-A7BB-1737CCB58DF2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1D94910-95C2-41D6-AB54-3A323D0F2EBD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AD2D580-BAA6-4324-AB78-0ED1798809FD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D6BF74B-DC5F-4346-9ED5-0EA89FCB702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40A2440-6D28-444C-A59E-55FF6C67023C}"/>
              </a:ext>
            </a:extLst>
          </p:cNvPr>
          <p:cNvSpPr/>
          <p:nvPr/>
        </p:nvSpPr>
        <p:spPr>
          <a:xfrm>
            <a:off x="3604381" y="1237809"/>
            <a:ext cx="2598625" cy="38865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发生</a:t>
            </a: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油类火灾</a:t>
            </a:r>
            <a:r>
              <a:rPr lang="zh-CN" altLang="en-US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的统计</a:t>
            </a:r>
            <a:endParaRPr lang="en-US" altLang="ko-KR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1" name="Google Shape;161;p16">
            <a:extLst>
              <a:ext uri="{FF2B5EF4-FFF2-40B4-BE49-F238E27FC236}">
                <a16:creationId xmlns:a16="http://schemas.microsoft.com/office/drawing/2014/main" id="{DB4D0702-915B-4835-9125-07F73D5B0AAF}"/>
              </a:ext>
            </a:extLst>
          </p:cNvPr>
          <p:cNvSpPr/>
          <p:nvPr/>
        </p:nvSpPr>
        <p:spPr>
          <a:xfrm>
            <a:off x="335861" y="22588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7" name="Google Shape;162;p16">
            <a:extLst>
              <a:ext uri="{FF2B5EF4-FFF2-40B4-BE49-F238E27FC236}">
                <a16:creationId xmlns:a16="http://schemas.microsoft.com/office/drawing/2014/main" id="{4BE7CB3E-3889-4815-A3F4-02D275B6E2A2}"/>
              </a:ext>
            </a:extLst>
          </p:cNvPr>
          <p:cNvSpPr/>
          <p:nvPr/>
        </p:nvSpPr>
        <p:spPr>
          <a:xfrm>
            <a:off x="653871" y="201303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1" i="0" u="none" strike="noStrike" cap="none" dirty="0">
                <a:solidFill>
                  <a:srgbClr val="002060"/>
                </a:solidFill>
                <a:latin typeface="SimSun" panose="02010600030101010101" pitchFamily="2" charset="-122"/>
                <a:ea typeface="Malgun Gothic"/>
                <a:cs typeface="Malgun Gothic"/>
                <a:sym typeface="Malgun Gothic"/>
              </a:rPr>
              <a:t>  </a:t>
            </a:r>
            <a:r>
              <a:rPr lang="zh-CN" altLang="en-US" sz="28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  <a:sym typeface="Malgun Gothic"/>
              </a:rPr>
              <a:t>油类火灾统计及事例</a:t>
            </a:r>
            <a:endParaRPr sz="2800" b="1" i="0" u="none" strike="noStrike" cap="none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5" name="Google Shape;185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86" name="Google Shape;186;p1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8" name="Google Shape;188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4</a:t>
            </a:r>
            <a:endParaRPr dirty="0"/>
          </a:p>
        </p:txBody>
      </p:sp>
      <p:sp>
        <p:nvSpPr>
          <p:cNvPr id="193" name="Google Shape;193;p18"/>
          <p:cNvSpPr/>
          <p:nvPr/>
        </p:nvSpPr>
        <p:spPr>
          <a:xfrm>
            <a:off x="1183341" y="1371600"/>
            <a:ext cx="3379694" cy="4368620"/>
          </a:xfrm>
          <a:prstGeom prst="rect">
            <a:avLst/>
          </a:prstGeom>
          <a:noFill/>
          <a:ln w="50800" cap="flat" cmpd="sng">
            <a:solidFill>
              <a:srgbClr val="A2CF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1273214" y="1574157"/>
            <a:ext cx="3179177" cy="646331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1271446" y="1571675"/>
            <a:ext cx="3274774" cy="66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在水原市的一次汽油大火中，</a:t>
            </a:r>
            <a:endParaRPr lang="en-US" altLang="zh-CN"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/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三人遭受严重烧伤</a:t>
            </a:r>
            <a:endParaRPr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1273214" y="2468256"/>
            <a:ext cx="3179177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1235801" y="2656915"/>
            <a:ext cx="3369309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在水原市权山区的一家餐馆，</a:t>
            </a:r>
            <a:endParaRPr lang="en-US" altLang="zh-CN" sz="17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/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一场大火发生了，</a:t>
            </a:r>
            <a:endParaRPr lang="en-US" altLang="zh-CN" sz="17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/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灭火花了</a:t>
            </a:r>
            <a:r>
              <a:rPr lang="en-US" altLang="zh-CN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分钟。</a:t>
            </a:r>
          </a:p>
          <a:p>
            <a:pPr lvl="0" algn="ctr"/>
            <a:endParaRPr lang="zh-CN" altLang="en-US" sz="17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/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大火导致三人的身体和腿部受伤，并立即送往医院</a:t>
            </a:r>
          </a:p>
          <a:p>
            <a:pPr lvl="0" algn="ctr"/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            </a:t>
            </a:r>
          </a:p>
          <a:p>
            <a:pPr lvl="0" algn="ctr"/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                           </a:t>
            </a:r>
            <a:endParaRPr lang="en-US" altLang="zh-CN" sz="17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/>
            <a:endParaRPr lang="en-US" altLang="zh-CN" sz="17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/>
            <a:r>
              <a:rPr lang="en-US" altLang="zh-CN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     </a:t>
            </a:r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新闻</a:t>
            </a:r>
            <a:r>
              <a:rPr lang="en-US" altLang="zh-CN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2019.1.14</a:t>
            </a:r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sz="13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5317724" y="1371600"/>
            <a:ext cx="3379694" cy="4368620"/>
          </a:xfrm>
          <a:prstGeom prst="rect">
            <a:avLst/>
          </a:prstGeom>
          <a:noFill/>
          <a:ln w="50800" cap="flat" cmpd="sng">
            <a:solidFill>
              <a:srgbClr val="A2CF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5407597" y="1574157"/>
            <a:ext cx="3179177" cy="646331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5537209" y="1682829"/>
            <a:ext cx="317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 汽油暖炉在餐厅起火</a:t>
            </a:r>
            <a:endParaRPr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5407597" y="2429196"/>
            <a:ext cx="3179177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5472551" y="2631677"/>
            <a:ext cx="3168792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在京畿道城南的一家餐馆里，汽油暖炉引发火灾，导了一名</a:t>
            </a:r>
            <a:r>
              <a:rPr lang="en-US" altLang="zh-CN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50</a:t>
            </a:r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岁的妇女丧生。</a:t>
            </a:r>
          </a:p>
          <a:p>
            <a:pPr lvl="0" algn="ctr"/>
            <a:endParaRPr lang="zh-CN" altLang="en-US" sz="17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/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发生火灾的原因是饭店内打开了汽油暖炉，导致火灾点燃了燃油。</a:t>
            </a:r>
          </a:p>
          <a:p>
            <a:pPr lvl="0" algn="ctr"/>
            <a:endParaRPr lang="zh-CN" altLang="en-US" sz="17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/>
            <a:endParaRPr lang="en-US" altLang="zh-CN" sz="17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/>
            <a:r>
              <a:rPr lang="en-US" altLang="zh-CN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 MBC 2018</a:t>
            </a:r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r>
              <a:rPr lang="en-US" altLang="zh-CN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en-US" altLang="zh-CN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27</a:t>
            </a:r>
            <a:r>
              <a:rPr lang="zh-CN" altLang="en-US" sz="17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日。</a:t>
            </a:r>
            <a:endParaRPr sz="13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EA54FF5F-DFD4-404D-BF1A-B5DEC0181CE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3" name="그림 12">
            <a:extLst>
              <a:ext uri="{FF2B5EF4-FFF2-40B4-BE49-F238E27FC236}">
                <a16:creationId xmlns:a16="http://schemas.microsoft.com/office/drawing/2014/main" id="{85846F1E-3958-40BF-AA2A-C537E5BBB9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35AA333-2722-40A9-9ECC-77C084CDDF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0" name="Google Shape;141;p16">
            <a:extLst>
              <a:ext uri="{FF2B5EF4-FFF2-40B4-BE49-F238E27FC236}">
                <a16:creationId xmlns:a16="http://schemas.microsoft.com/office/drawing/2014/main" id="{119A2A05-22A9-43C9-8C93-AA8015AD2E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25D500C8-FF9A-4ADD-878B-E3B01E99F7D9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4EB9EA5-B7C4-43C5-831D-2488AC0901B7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AFB15C6-240A-4CE3-8384-BAC1DFCDCBDD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E736413-C456-44C2-AA80-795BEBB0890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Google Shape;161;p16">
            <a:extLst>
              <a:ext uri="{FF2B5EF4-FFF2-40B4-BE49-F238E27FC236}">
                <a16:creationId xmlns:a16="http://schemas.microsoft.com/office/drawing/2014/main" id="{8F5FD1C6-FAF1-43F5-BF57-E25A817B3522}"/>
              </a:ext>
            </a:extLst>
          </p:cNvPr>
          <p:cNvSpPr/>
          <p:nvPr/>
        </p:nvSpPr>
        <p:spPr>
          <a:xfrm>
            <a:off x="335861" y="22588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8" name="Google Shape;162;p16">
            <a:extLst>
              <a:ext uri="{FF2B5EF4-FFF2-40B4-BE49-F238E27FC236}">
                <a16:creationId xmlns:a16="http://schemas.microsoft.com/office/drawing/2014/main" id="{CC7E502C-8B4F-4BE7-9A77-92018ACDBB05}"/>
              </a:ext>
            </a:extLst>
          </p:cNvPr>
          <p:cNvSpPr/>
          <p:nvPr/>
        </p:nvSpPr>
        <p:spPr>
          <a:xfrm>
            <a:off x="653871" y="201303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1" i="0" u="none" strike="noStrike" cap="none" dirty="0">
                <a:solidFill>
                  <a:srgbClr val="002060"/>
                </a:solidFill>
                <a:latin typeface="SimSun" panose="02010600030101010101" pitchFamily="2" charset="-122"/>
                <a:ea typeface="Malgun Gothic"/>
                <a:cs typeface="Malgun Gothic"/>
                <a:sym typeface="Malgun Gothic"/>
              </a:rPr>
              <a:t>  </a:t>
            </a:r>
            <a:r>
              <a:rPr lang="zh-CN" altLang="en-US" sz="28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  <a:sym typeface="Malgun Gothic"/>
              </a:rPr>
              <a:t>油类火灾统计及事例</a:t>
            </a:r>
            <a:endParaRPr sz="2800" b="1" i="0" u="none" strike="noStrike" cap="none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3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/>
          <p:nvPr/>
        </p:nvSpPr>
        <p:spPr>
          <a:xfrm>
            <a:off x="4593475" y="2130385"/>
            <a:ext cx="4658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使用前用油量计检测内部是否有渗入汽油。</a:t>
            </a:r>
            <a:endParaRPr lang="en-US" altLang="zh-CN" sz="16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确认周围是否有易燃物品。</a:t>
            </a:r>
            <a:endParaRPr lang="en-US" altLang="zh-CN" sz="16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确认是否容易倒下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pSp>
        <p:nvGrpSpPr>
          <p:cNvPr id="209" name="Google Shape;209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10" name="Google Shape;210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11" name="Google Shape;211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12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3" name="Google Shape;213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5</a:t>
            </a:r>
            <a:endParaRPr dirty="0"/>
          </a:p>
        </p:txBody>
      </p:sp>
      <p:pic>
        <p:nvPicPr>
          <p:cNvPr id="219" name="Google Shape;219;p19"/>
          <p:cNvPicPr preferRelativeResize="0"/>
          <p:nvPr/>
        </p:nvPicPr>
        <p:blipFill rotWithShape="1">
          <a:blip r:embed="rId8">
            <a:alphaModFix/>
          </a:blip>
          <a:srcRect t="17697"/>
          <a:stretch/>
        </p:blipFill>
        <p:spPr>
          <a:xfrm>
            <a:off x="1535994" y="1282649"/>
            <a:ext cx="2623527" cy="2580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0" name="Google Shape;220;p19"/>
          <p:cNvPicPr preferRelativeResize="0"/>
          <p:nvPr/>
        </p:nvPicPr>
        <p:blipFill rotWithShape="1">
          <a:blip r:embed="rId9">
            <a:alphaModFix/>
          </a:blip>
          <a:srcRect l="11819" t="18660" r="11833" b="19634"/>
          <a:stretch/>
        </p:blipFill>
        <p:spPr>
          <a:xfrm>
            <a:off x="1532709" y="4039146"/>
            <a:ext cx="2657662" cy="220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1" name="Google Shape;221;p19"/>
          <p:cNvSpPr/>
          <p:nvPr/>
        </p:nvSpPr>
        <p:spPr>
          <a:xfrm>
            <a:off x="4047969" y="1507890"/>
            <a:ext cx="499339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endParaRPr sz="2000" b="1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4604227" y="4473631"/>
            <a:ext cx="46584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为了避免过热应适当调节火量</a:t>
            </a:r>
            <a:endParaRPr lang="en-US" altLang="zh-CN" sz="16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避免放生过热的危险应在一旁监督</a:t>
            </a:r>
            <a:endParaRPr lang="en-US" altLang="zh-CN" sz="16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加油时一定要关闭阀门，等不热了之后加油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024E5349-0FA7-4FA0-9F40-A77D3AFE17E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89F8B5CC-E10C-4D9B-9BDB-88C6CFF64D5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C0B09E3-1D0A-4071-870E-E0C41880D5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C8B8CE8B-9C96-4C8A-BF62-3887E904DB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51CCB638-4AED-416A-BF4F-C9A17AEDE167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30AAB89-6DF5-43D8-8432-397C2A8CBDC2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20B2090-CCFB-4F42-929C-1C4E7B59F0D0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6D6B930-ABB0-4B13-BDBC-F8598711C04B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다이아몬드 27">
            <a:extLst>
              <a:ext uri="{FF2B5EF4-FFF2-40B4-BE49-F238E27FC236}">
                <a16:creationId xmlns:a16="http://schemas.microsoft.com/office/drawing/2014/main" id="{F4D270E6-CAE2-48B3-827B-2D8EE0711AA1}"/>
              </a:ext>
            </a:extLst>
          </p:cNvPr>
          <p:cNvSpPr/>
          <p:nvPr/>
        </p:nvSpPr>
        <p:spPr>
          <a:xfrm>
            <a:off x="4386154" y="2295716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72F22002-24D5-42B4-92CE-5C1FA836547C}"/>
              </a:ext>
            </a:extLst>
          </p:cNvPr>
          <p:cNvSpPr/>
          <p:nvPr/>
        </p:nvSpPr>
        <p:spPr>
          <a:xfrm>
            <a:off x="4386154" y="4635776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Google Shape;161;p16">
            <a:extLst>
              <a:ext uri="{FF2B5EF4-FFF2-40B4-BE49-F238E27FC236}">
                <a16:creationId xmlns:a16="http://schemas.microsoft.com/office/drawing/2014/main" id="{8E4456AE-2AEF-462D-8A4D-CEDF25DE77CB}"/>
              </a:ext>
            </a:extLst>
          </p:cNvPr>
          <p:cNvSpPr/>
          <p:nvPr/>
        </p:nvSpPr>
        <p:spPr>
          <a:xfrm>
            <a:off x="335861" y="22588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3" name="Google Shape;162;p16">
            <a:extLst>
              <a:ext uri="{FF2B5EF4-FFF2-40B4-BE49-F238E27FC236}">
                <a16:creationId xmlns:a16="http://schemas.microsoft.com/office/drawing/2014/main" id="{90E27273-98BB-4B79-9FA7-800A77EC07D8}"/>
              </a:ext>
            </a:extLst>
          </p:cNvPr>
          <p:cNvSpPr/>
          <p:nvPr/>
        </p:nvSpPr>
        <p:spPr>
          <a:xfrm>
            <a:off x="653871" y="201303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cap="none" dirty="0">
                <a:solidFill>
                  <a:srgbClr val="002060"/>
                </a:solidFill>
                <a:latin typeface="SimSun" panose="02010600030101010101" pitchFamily="2" charset="-122"/>
                <a:ea typeface="Malgun Gothic"/>
                <a:cs typeface="Malgun Gothic"/>
                <a:sym typeface="Malgun Gothic"/>
              </a:rPr>
              <a:t>  </a:t>
            </a:r>
            <a:r>
              <a:rPr lang="zh-CN" altLang="en-US" sz="28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  <a:sym typeface="Malgun Gothic"/>
              </a:rPr>
              <a:t>油类加热器的危险</a:t>
            </a:r>
            <a:endParaRPr lang="zh-CN" altLang="en-US" sz="2800" b="1" i="0" u="none" strike="noStrike" cap="none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Malgun Gothic"/>
              <a:sym typeface="Malgun Gothic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380D45B-2EB2-493D-A07B-5FBC6235E1E3}"/>
              </a:ext>
            </a:extLst>
          </p:cNvPr>
          <p:cNvSpPr/>
          <p:nvPr/>
        </p:nvSpPr>
        <p:spPr>
          <a:xfrm>
            <a:off x="4670705" y="1472546"/>
            <a:ext cx="2262722" cy="4318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安全使用汽油暖炉</a:t>
            </a: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9" name="Google Shape;229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30" name="Google Shape;230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Google Shape;231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2" name="Google Shape;232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6</a:t>
            </a:r>
            <a:endParaRPr dirty="0"/>
          </a:p>
        </p:txBody>
      </p:sp>
      <p:pic>
        <p:nvPicPr>
          <p:cNvPr id="237" name="Google Shape;23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49940" y="1389667"/>
            <a:ext cx="6599767" cy="439984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0"/>
          <p:cNvSpPr txBox="1"/>
          <p:nvPr/>
        </p:nvSpPr>
        <p:spPr>
          <a:xfrm>
            <a:off x="2321695" y="5693357"/>
            <a:ext cx="8334240" cy="56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1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sym typeface="Arial"/>
              </a:rPr>
              <a:t>国家消防数据系统</a:t>
            </a:r>
            <a:r>
              <a:rPr lang="en-US" altLang="ko-KR" sz="12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(</a:t>
            </a:r>
            <a:r>
              <a:rPr lang="en-US" altLang="ko-KR" sz="1200" u="sng" dirty="0">
                <a:solidFill>
                  <a:schemeClr val="hlink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  <a:hlinkClick r:id="rId9"/>
              </a:rPr>
              <a:t>www.nfds.go.kr</a:t>
            </a:r>
            <a:r>
              <a:rPr lang="en-US" altLang="ko-KR" sz="12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),</a:t>
            </a:r>
            <a:r>
              <a:rPr lang="zh-CN" altLang="en-US" sz="12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zh-CN" altLang="en-US" sz="12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汽油暖炉，油炉发生火灾的统计</a:t>
            </a:r>
            <a:endParaRPr lang="en-US" sz="12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4C83E80-1556-4334-A4E2-24010BEC84E4}"/>
              </a:ext>
            </a:extLst>
          </p:cNvPr>
          <p:cNvSpPr/>
          <p:nvPr/>
        </p:nvSpPr>
        <p:spPr>
          <a:xfrm>
            <a:off x="2994212" y="1326776"/>
            <a:ext cx="3891642" cy="41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A16E443-052F-455B-AA74-CB6D5BD3E586}"/>
              </a:ext>
            </a:extLst>
          </p:cNvPr>
          <p:cNvSpPr/>
          <p:nvPr/>
        </p:nvSpPr>
        <p:spPr>
          <a:xfrm>
            <a:off x="2580213" y="5075225"/>
            <a:ext cx="5437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2016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D6105B2-DD3D-4DAD-A229-43DEDB1BD29A}"/>
              </a:ext>
            </a:extLst>
          </p:cNvPr>
          <p:cNvSpPr/>
          <p:nvPr/>
        </p:nvSpPr>
        <p:spPr>
          <a:xfrm>
            <a:off x="4073460" y="5074910"/>
            <a:ext cx="5437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2017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775E646-E3E7-49EA-8954-67DB7B6198A3}"/>
              </a:ext>
            </a:extLst>
          </p:cNvPr>
          <p:cNvSpPr/>
          <p:nvPr/>
        </p:nvSpPr>
        <p:spPr>
          <a:xfrm>
            <a:off x="5588991" y="5089793"/>
            <a:ext cx="5437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2018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9E8093A-77AD-4C30-976A-7BADD11DB8D7}"/>
              </a:ext>
            </a:extLst>
          </p:cNvPr>
          <p:cNvSpPr/>
          <p:nvPr/>
        </p:nvSpPr>
        <p:spPr>
          <a:xfrm>
            <a:off x="7097991" y="5091929"/>
            <a:ext cx="5437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2019</a:t>
            </a:r>
          </a:p>
        </p:txBody>
      </p:sp>
      <p:pic>
        <p:nvPicPr>
          <p:cNvPr id="26" name="Google Shape;227;p20">
            <a:extLst>
              <a:ext uri="{FF2B5EF4-FFF2-40B4-BE49-F238E27FC236}">
                <a16:creationId xmlns:a16="http://schemas.microsoft.com/office/drawing/2014/main" id="{872D15EB-D4FF-4821-86B9-D64974EB0E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643" t="74321" r="20576" b="20985"/>
          <a:stretch/>
        </p:blipFill>
        <p:spPr>
          <a:xfrm>
            <a:off x="1945341" y="5109882"/>
            <a:ext cx="5916706" cy="3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E38287BD-4151-468F-9F1D-5AD3FFD012C8}"/>
              </a:ext>
            </a:extLst>
          </p:cNvPr>
          <p:cNvSpPr/>
          <p:nvPr/>
        </p:nvSpPr>
        <p:spPr>
          <a:xfrm>
            <a:off x="2432261" y="5093062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2016</a:t>
            </a:r>
            <a:r>
              <a:rPr lang="ko-KR" altLang="en-US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584D781-5A6A-484C-9A1C-C4DEEBC223DA}"/>
              </a:ext>
            </a:extLst>
          </p:cNvPr>
          <p:cNvSpPr/>
          <p:nvPr/>
        </p:nvSpPr>
        <p:spPr>
          <a:xfrm>
            <a:off x="3903182" y="5092747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2017</a:t>
            </a:r>
            <a:r>
              <a:rPr lang="ko-KR" altLang="en-US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E2AB944-FB02-4321-BAAC-CED0B309070E}"/>
              </a:ext>
            </a:extLst>
          </p:cNvPr>
          <p:cNvSpPr/>
          <p:nvPr/>
        </p:nvSpPr>
        <p:spPr>
          <a:xfrm>
            <a:off x="5499223" y="5107630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2018</a:t>
            </a:r>
            <a:r>
              <a:rPr lang="ko-KR" altLang="en-US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7C0C40A-4532-4A35-8083-51042775F66D}"/>
              </a:ext>
            </a:extLst>
          </p:cNvPr>
          <p:cNvSpPr/>
          <p:nvPr/>
        </p:nvSpPr>
        <p:spPr>
          <a:xfrm>
            <a:off x="7008223" y="5109766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2019</a:t>
            </a:r>
            <a:r>
              <a:rPr lang="ko-KR" altLang="en-US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endParaRPr lang="en-US" altLang="ko-KR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8F5BA640-3390-4438-A886-E842B570C6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655" t="79145" r="48642" b="15771"/>
          <a:stretch/>
        </p:blipFill>
        <p:spPr>
          <a:xfrm>
            <a:off x="4402762" y="5450452"/>
            <a:ext cx="663388" cy="3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41;p16">
            <a:extLst>
              <a:ext uri="{FF2B5EF4-FFF2-40B4-BE49-F238E27FC236}">
                <a16:creationId xmlns:a16="http://schemas.microsoft.com/office/drawing/2014/main" id="{017FC81F-F207-449C-970C-A345BC0363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125" t="79666" r="38813" b="16031"/>
          <a:stretch/>
        </p:blipFill>
        <p:spPr>
          <a:xfrm>
            <a:off x="5271247" y="5477435"/>
            <a:ext cx="797860" cy="29583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4D794204-3BC2-478D-AA4D-8B96BC79F148}"/>
              </a:ext>
            </a:extLst>
          </p:cNvPr>
          <p:cNvSpPr/>
          <p:nvPr/>
        </p:nvSpPr>
        <p:spPr>
          <a:xfrm>
            <a:off x="2628826" y="5451506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000" dirty="0"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火数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9D04786-9610-46F4-88F9-04940FFAFAD8}"/>
              </a:ext>
            </a:extLst>
          </p:cNvPr>
          <p:cNvSpPr/>
          <p:nvPr/>
        </p:nvSpPr>
        <p:spPr>
          <a:xfrm>
            <a:off x="3498008" y="5450880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000" dirty="0"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伤亡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ED1B989D-6DB7-4FF0-8937-EC51D8D812B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769BC71A-B678-4D82-B1DD-EF2E6AAC67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E7DC1C5A-1FEC-4A63-8EB4-3840CEBC1A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44" name="Google Shape;141;p16">
            <a:extLst>
              <a:ext uri="{FF2B5EF4-FFF2-40B4-BE49-F238E27FC236}">
                <a16:creationId xmlns:a16="http://schemas.microsoft.com/office/drawing/2014/main" id="{1CAA293A-DB56-4D94-91F8-F0505846F0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F267EDE6-3DF8-4FA8-9EB8-610CD4C808D6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F905D45-5A56-48C2-A2F9-7BDEF51D701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FAC9D67-C00D-4E74-81BE-A1B995F47682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98223AE-D6E5-4A29-90F1-4C8D9B3B0C4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AAB95B9-67FC-47E2-9EC5-5A9C3165C767}"/>
              </a:ext>
            </a:extLst>
          </p:cNvPr>
          <p:cNvSpPr/>
          <p:nvPr/>
        </p:nvSpPr>
        <p:spPr>
          <a:xfrm>
            <a:off x="3080794" y="1253867"/>
            <a:ext cx="3805060" cy="41237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+mj-ea"/>
                <a:ea typeface="+mj-ea"/>
                <a:cs typeface="Times New Roman" panose="02020603050405020304" pitchFamily="18" charset="0"/>
              </a:rPr>
              <a:t>汽油暖炉，油炉发生火灾的统计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9" name="Google Shape;161;p16">
            <a:extLst>
              <a:ext uri="{FF2B5EF4-FFF2-40B4-BE49-F238E27FC236}">
                <a16:creationId xmlns:a16="http://schemas.microsoft.com/office/drawing/2014/main" id="{B078757C-034E-45A8-A3F9-568B77895FB3}"/>
              </a:ext>
            </a:extLst>
          </p:cNvPr>
          <p:cNvSpPr/>
          <p:nvPr/>
        </p:nvSpPr>
        <p:spPr>
          <a:xfrm>
            <a:off x="335861" y="22588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40" name="Google Shape;162;p16">
            <a:extLst>
              <a:ext uri="{FF2B5EF4-FFF2-40B4-BE49-F238E27FC236}">
                <a16:creationId xmlns:a16="http://schemas.microsoft.com/office/drawing/2014/main" id="{D1EE25A5-4DEB-4E19-B60B-C3C7660A1CD7}"/>
              </a:ext>
            </a:extLst>
          </p:cNvPr>
          <p:cNvSpPr/>
          <p:nvPr/>
        </p:nvSpPr>
        <p:spPr>
          <a:xfrm>
            <a:off x="653871" y="201303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1" i="0" u="none" strike="noStrike" cap="none" dirty="0">
                <a:solidFill>
                  <a:srgbClr val="002060"/>
                </a:solidFill>
                <a:latin typeface="SimSun" panose="02010600030101010101" pitchFamily="2" charset="-122"/>
                <a:ea typeface="Malgun Gothic"/>
                <a:cs typeface="Malgun Gothic"/>
                <a:sym typeface="Malgun Gothic"/>
              </a:rPr>
              <a:t>  </a:t>
            </a:r>
            <a:r>
              <a:rPr lang="zh-CN" altLang="en-US" sz="28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  <a:sym typeface="Malgun Gothic"/>
              </a:rPr>
              <a:t>油类加热器的危险</a:t>
            </a:r>
            <a:endParaRPr sz="2800" b="1" i="0" u="none" strike="noStrike" cap="none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45" name="Google Shape;245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46" name="Google Shape;246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8" name="Google Shape;248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7</a:t>
            </a:r>
            <a:endParaRPr dirty="0"/>
          </a:p>
        </p:txBody>
      </p:sp>
      <p:sp>
        <p:nvSpPr>
          <p:cNvPr id="251" name="Google Shape;251;p21"/>
          <p:cNvSpPr/>
          <p:nvPr/>
        </p:nvSpPr>
        <p:spPr>
          <a:xfrm>
            <a:off x="336777" y="22865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964637" y="213040"/>
            <a:ext cx="691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  <a:sym typeface="Malgun Gothic"/>
              </a:rPr>
              <a:t>家庭油类火灾安全规定</a:t>
            </a:r>
          </a:p>
        </p:txBody>
      </p:sp>
      <p:sp>
        <p:nvSpPr>
          <p:cNvPr id="255" name="Google Shape;255;p21"/>
          <p:cNvSpPr/>
          <p:nvPr/>
        </p:nvSpPr>
        <p:spPr>
          <a:xfrm>
            <a:off x="4456522" y="1637661"/>
            <a:ext cx="4949825" cy="418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长时间开启汽油暖炉等汽油动力设备时，应小心，否则可能引起爆炸。</a:t>
            </a:r>
            <a:endParaRPr lang="en-US" altLang="zh-CN"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endParaRPr lang="en-US" altLang="ko-KR"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endParaRPr lang="en-US" altLang="zh-CN"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关闭设备电源是引起火灾并抑制火焰的原因，在任何情况下均不得使用水灭火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68D057D0-F835-4BDE-8351-F2FEAB290C3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21E4A65C-1736-4F83-A852-76932AD46A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29B8058-4AF0-44C6-A5F5-3C329E10DC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3" name="Google Shape;141;p16">
            <a:extLst>
              <a:ext uri="{FF2B5EF4-FFF2-40B4-BE49-F238E27FC236}">
                <a16:creationId xmlns:a16="http://schemas.microsoft.com/office/drawing/2014/main" id="{147C4D77-0D1E-4ACE-97DC-0D30EF65F5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329A5F49-B6EF-471C-B0CB-BD2BA2D93B77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27F981F-ED14-4C58-BBD8-0C62A587129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3B8C986-6B36-443F-9D8C-2CCF4388ADE4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DE7AC2B-25F2-471D-91CB-91E404EEA50B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B8CF8AFB-3CAA-49C4-99E9-588D6D6EA935}"/>
              </a:ext>
            </a:extLst>
          </p:cNvPr>
          <p:cNvSpPr/>
          <p:nvPr/>
        </p:nvSpPr>
        <p:spPr>
          <a:xfrm>
            <a:off x="4270810" y="1928117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다이아몬드 27">
            <a:extLst>
              <a:ext uri="{FF2B5EF4-FFF2-40B4-BE49-F238E27FC236}">
                <a16:creationId xmlns:a16="http://schemas.microsoft.com/office/drawing/2014/main" id="{7935DBE2-601A-44F6-8C22-8AE0A600A04E}"/>
              </a:ext>
            </a:extLst>
          </p:cNvPr>
          <p:cNvSpPr/>
          <p:nvPr/>
        </p:nvSpPr>
        <p:spPr>
          <a:xfrm>
            <a:off x="4270810" y="4113088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사람, 남자, 불, 음식이(가) 표시된 사진&#10;&#10;자동 생성된 설명">
            <a:extLst>
              <a:ext uri="{FF2B5EF4-FFF2-40B4-BE49-F238E27FC236}">
                <a16:creationId xmlns:a16="http://schemas.microsoft.com/office/drawing/2014/main" id="{8F4396B8-FEA8-41AC-B232-AAD6FE672C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400" y="1579013"/>
            <a:ext cx="3015400" cy="2002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그림 4" descr="표지판, 앉아있는, 검은색, 측면이(가) 표시된 사진&#10;&#10;자동 생성된 설명">
            <a:extLst>
              <a:ext uri="{FF2B5EF4-FFF2-40B4-BE49-F238E27FC236}">
                <a16:creationId xmlns:a16="http://schemas.microsoft.com/office/drawing/2014/main" id="{F1C2F246-176B-429F-82EB-8CF32E7A34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072" y="3901099"/>
            <a:ext cx="3028971" cy="1703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22"/>
          <p:cNvGrpSpPr/>
          <p:nvPr/>
        </p:nvGrpSpPr>
        <p:grpSpPr>
          <a:xfrm>
            <a:off x="626058" y="1198419"/>
            <a:ext cx="5200808" cy="1568450"/>
            <a:chOff x="1250315" y="1896146"/>
            <a:chExt cx="4806950" cy="1568450"/>
          </a:xfrm>
        </p:grpSpPr>
        <p:sp>
          <p:nvSpPr>
            <p:cNvPr id="262" name="Google Shape;262;p22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263" name="Google Shape;263;p22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64" name="Google Shape;264;p22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" name="Google Shape;265;p22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66" name="Google Shape;266;p22"/>
          <p:cNvGrpSpPr/>
          <p:nvPr/>
        </p:nvGrpSpPr>
        <p:grpSpPr>
          <a:xfrm>
            <a:off x="772386" y="4501439"/>
            <a:ext cx="4939911" cy="1569660"/>
            <a:chOff x="1250315" y="4483984"/>
            <a:chExt cx="4689273" cy="1408591"/>
          </a:xfrm>
        </p:grpSpPr>
        <p:sp>
          <p:nvSpPr>
            <p:cNvPr id="267" name="Google Shape;267;p22"/>
            <p:cNvSpPr/>
            <p:nvPr/>
          </p:nvSpPr>
          <p:spPr>
            <a:xfrm rot="10800000" flipH="1">
              <a:off x="3092706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268" name="Google Shape;268;p22"/>
            <p:cNvGrpSpPr/>
            <p:nvPr/>
          </p:nvGrpSpPr>
          <p:grpSpPr>
            <a:xfrm>
              <a:off x="1250315" y="5468619"/>
              <a:ext cx="4689273" cy="1"/>
              <a:chOff x="1250315" y="5468619"/>
              <a:chExt cx="4689273" cy="1"/>
            </a:xfrm>
          </p:grpSpPr>
          <p:cxnSp>
            <p:nvCxnSpPr>
              <p:cNvPr id="269" name="Google Shape;269;p22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22"/>
              <p:cNvCxnSpPr/>
              <p:nvPr/>
            </p:nvCxnSpPr>
            <p:spPr>
              <a:xfrm>
                <a:off x="4011093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71" name="Google Shape;271;p22"/>
          <p:cNvSpPr/>
          <p:nvPr/>
        </p:nvSpPr>
        <p:spPr>
          <a:xfrm>
            <a:off x="207007" y="1657399"/>
            <a:ext cx="6136975" cy="31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endParaRPr lang="zh-CN" altLang="en-US" sz="24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汽油引起的火灾通常是大火，</a:t>
            </a:r>
            <a:endParaRPr lang="en-US" altLang="zh-CN" sz="24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因为汽油颗粒像灰尘颗粒一</a:t>
            </a:r>
            <a:endParaRPr lang="en-US" altLang="zh-CN" sz="24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样分散在空气中并易于扩散。</a:t>
            </a:r>
            <a:endParaRPr lang="en-US" altLang="zh-CN" sz="24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使用汽油相关的电器和固定装置时，</a:t>
            </a:r>
            <a:endParaRPr lang="en-US" altLang="zh-CN" sz="2400" b="1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请遵守安全规则和说明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pSp>
        <p:nvGrpSpPr>
          <p:cNvPr id="272" name="Google Shape;272;p2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73" name="Google Shape;273;p2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74" name="Google Shape;274;p2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5" name="Google Shape;275;p2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6" name="Google Shape;276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8</a:t>
            </a:r>
            <a:endParaRPr dirty="0"/>
          </a:p>
        </p:txBody>
      </p:sp>
      <p:pic>
        <p:nvPicPr>
          <p:cNvPr id="279" name="Google Shape;27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99606" y="1658238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2"/>
          <p:cNvSpPr/>
          <p:nvPr/>
        </p:nvSpPr>
        <p:spPr>
          <a:xfrm>
            <a:off x="3575426" y="225174"/>
            <a:ext cx="603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消防安全要点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8EB03B5B-2759-4D1B-999B-A6E2923E78A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0A691014-CABC-441C-8589-3E79BCA627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EF13D97-7D47-4A9D-A349-1A170F5112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0A258B3B-A732-4C9D-9ED2-C694F12CFC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EB75FAF2-F116-415E-BAA5-A2F7C6E4F4AF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A729921-F992-4A9C-93A5-DE39DB07821D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87905DC-B856-4EBF-9F27-641DF347B064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AF0A9AB-6F7F-4EDE-97F4-C0C75930820C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1B493747-E13C-4FC0-B16E-B2257E4273A8}"/>
              </a:ext>
            </a:extLst>
          </p:cNvPr>
          <p:cNvSpPr/>
          <p:nvPr/>
        </p:nvSpPr>
        <p:spPr>
          <a:xfrm>
            <a:off x="390528" y="28077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7" name="직사각형 28">
            <a:extLst>
              <a:ext uri="{FF2B5EF4-FFF2-40B4-BE49-F238E27FC236}">
                <a16:creationId xmlns:a16="http://schemas.microsoft.com/office/drawing/2014/main" id="{98FA8591-300A-4F85-9920-AFB999A068DA}"/>
              </a:ext>
            </a:extLst>
          </p:cNvPr>
          <p:cNvSpPr/>
          <p:nvPr/>
        </p:nvSpPr>
        <p:spPr>
          <a:xfrm>
            <a:off x="-2285939" y="26810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776</Words>
  <Application>Microsoft Office PowerPoint</Application>
  <PresentationFormat>사용자 지정</PresentationFormat>
  <Paragraphs>131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Times New Roman</vt:lpstr>
      <vt:lpstr>SimSun</vt:lpstr>
      <vt:lpstr>SimSun</vt:lpstr>
      <vt:lpstr>Calibri</vt:lpstr>
      <vt:lpstr>맑은 고딕</vt:lpstr>
      <vt:lpstr>Stardos Stencil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비전마스타</dc:creator>
  <cp:lastModifiedBy>park</cp:lastModifiedBy>
  <cp:revision>35</cp:revision>
  <dcterms:modified xsi:type="dcterms:W3CDTF">2020-10-20T13:13:19Z</dcterms:modified>
</cp:coreProperties>
</file>