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899650" cy="687546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맑은 고딕" panose="020B0503020000020004" pitchFamily="50" charset="-127"/>
      <p:regular r:id="rId20"/>
      <p:bold r:id="rId21"/>
    </p:embeddedFont>
    <p:embeddedFont>
      <p:font typeface="Segoe UI Black" panose="020B0A02040204020203" pitchFamily="34" charset="0"/>
      <p:bold r:id="rId22"/>
      <p:boldItalic r:id="rId23"/>
    </p:embeddedFont>
    <p:embeddedFont>
      <p:font typeface="Arial Black" panose="020B0A04020102020204" pitchFamily="34" charset="0"/>
      <p:bold r:id="rId24"/>
    </p:embeddedFont>
    <p:embeddedFont>
      <p:font typeface="Stardos Stencil" panose="020B0600000101010101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8D"/>
    <a:srgbClr val="9A9B9B"/>
    <a:srgbClr val="FAFFF3"/>
    <a:srgbClr val="FFFFF1"/>
    <a:srgbClr val="FAFDFD"/>
    <a:srgbClr val="FDFEFF"/>
    <a:srgbClr val="FDFFF2"/>
    <a:srgbClr val="FFFFFF"/>
    <a:srgbClr val="FDFEF8"/>
    <a:srgbClr val="F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254" y="96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61373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21.jpg"/><Relationship Id="rId4" Type="http://schemas.openxmlformats.org/officeDocument/2006/relationships/image" Target="../media/image3.pn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17863" y="1267214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-34589" y="1191518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[Episode.3]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19326" y="6294710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835" y="3935026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863" y="1683504"/>
            <a:ext cx="5145087" cy="49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99" name="Google Shape;99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3"/>
          <p:cNvSpPr/>
          <p:nvPr/>
        </p:nvSpPr>
        <p:spPr>
          <a:xfrm>
            <a:off x="-1922471" y="1760947"/>
            <a:ext cx="954169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Fire-fighting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&amp; Safety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Systems in Korea</a:t>
            </a:r>
            <a:endParaRPr sz="4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0065BEAA-1E21-4017-B863-5F17395188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2C0B689-D9D1-4092-B6CD-6360101CA4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pic>
        <p:nvPicPr>
          <p:cNvPr id="21" name="Google Shape;88;p13">
            <a:extLst>
              <a:ext uri="{FF2B5EF4-FFF2-40B4-BE49-F238E27FC236}">
                <a16:creationId xmlns:a16="http://schemas.microsoft.com/office/drawing/2014/main" id="{6D923A34-BB8A-4B82-9F66-479D2BFD0D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E225DCA9-7CD3-47EF-8BD7-A020886E6B8B}"/>
              </a:ext>
            </a:extLst>
          </p:cNvPr>
          <p:cNvSpPr/>
          <p:nvPr/>
        </p:nvSpPr>
        <p:spPr>
          <a:xfrm>
            <a:off x="6552022" y="6535817"/>
            <a:ext cx="7393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466749F-4FC3-48CE-92EF-4702A7D6938F}"/>
              </a:ext>
            </a:extLst>
          </p:cNvPr>
          <p:cNvSpPr/>
          <p:nvPr/>
        </p:nvSpPr>
        <p:spPr>
          <a:xfrm>
            <a:off x="7283860" y="6535162"/>
            <a:ext cx="69121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E483AEE-7E6F-4892-8B46-806BC0D7F281}"/>
              </a:ext>
            </a:extLst>
          </p:cNvPr>
          <p:cNvSpPr/>
          <p:nvPr/>
        </p:nvSpPr>
        <p:spPr>
          <a:xfrm>
            <a:off x="7992527" y="6545710"/>
            <a:ext cx="62389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107D795-394E-4EF3-9D96-C43656992E7B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3"/>
          <p:cNvSpPr/>
          <p:nvPr/>
        </p:nvSpPr>
        <p:spPr>
          <a:xfrm>
            <a:off x="355187" y="23206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3"/>
          <p:cNvSpPr/>
          <p:nvPr/>
        </p:nvSpPr>
        <p:spPr>
          <a:xfrm>
            <a:off x="990069" y="225421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Escape Equipment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284" name="Google Shape;284;p23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85" name="Google Shape;285;p23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86" name="Google Shape;286;p2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7" name="Google Shape;287;p2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8" name="Google Shape;288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" name="Google Shape;290;p23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endParaRPr/>
          </a:p>
        </p:txBody>
      </p:sp>
      <p:sp>
        <p:nvSpPr>
          <p:cNvPr id="291" name="Google Shape;291;p23"/>
          <p:cNvSpPr txBox="1"/>
          <p:nvPr/>
        </p:nvSpPr>
        <p:spPr>
          <a:xfrm>
            <a:off x="5040780" y="2102068"/>
            <a:ext cx="3896244" cy="182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 emergency staircase</a:t>
            </a:r>
          </a:p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Stairs are built in the building for  escape purpose</a:t>
            </a:r>
          </a:p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leave items on the stairs that might prevent the escape of others</a:t>
            </a:r>
            <a:endParaRPr dirty="0"/>
          </a:p>
        </p:txBody>
      </p:sp>
      <p:pic>
        <p:nvPicPr>
          <p:cNvPr id="292" name="Google Shape;292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0061" y="2256772"/>
            <a:ext cx="2825256" cy="1891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3" name="Google Shape;293;p23"/>
          <p:cNvSpPr/>
          <p:nvPr/>
        </p:nvSpPr>
        <p:spPr>
          <a:xfrm>
            <a:off x="-257739" y="1239426"/>
            <a:ext cx="10432618" cy="6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60000"/>
              </a:lnSpc>
            </a:pPr>
            <a:endParaRPr dirty="0"/>
          </a:p>
        </p:txBody>
      </p:sp>
      <p:pic>
        <p:nvPicPr>
          <p:cNvPr id="294" name="Google Shape;294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60061" y="4363214"/>
            <a:ext cx="2825256" cy="1893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5" name="Google Shape;295;p23"/>
          <p:cNvSpPr txBox="1"/>
          <p:nvPr/>
        </p:nvSpPr>
        <p:spPr>
          <a:xfrm>
            <a:off x="5040780" y="4620721"/>
            <a:ext cx="3896244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The terrace</a:t>
            </a:r>
          </a:p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as a temporary escape location on the upper floor</a:t>
            </a:r>
            <a:endParaRPr dirty="0"/>
          </a:p>
        </p:txBody>
      </p:sp>
      <p:sp>
        <p:nvSpPr>
          <p:cNvPr id="20" name="직사각형 1">
            <a:extLst>
              <a:ext uri="{FF2B5EF4-FFF2-40B4-BE49-F238E27FC236}">
                <a16:creationId xmlns:a16="http://schemas.microsoft.com/office/drawing/2014/main" id="{C417669A-33C5-4A54-9E8A-7C57EA1A5303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12">
            <a:extLst>
              <a:ext uri="{FF2B5EF4-FFF2-40B4-BE49-F238E27FC236}">
                <a16:creationId xmlns:a16="http://schemas.microsoft.com/office/drawing/2014/main" id="{7728EFE5-EF4A-47C2-8428-4CB799526C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2" name="그림 15">
            <a:extLst>
              <a:ext uri="{FF2B5EF4-FFF2-40B4-BE49-F238E27FC236}">
                <a16:creationId xmlns:a16="http://schemas.microsoft.com/office/drawing/2014/main" id="{9EB1E136-9559-46BD-A64E-3F2704E496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23" name="Google Shape;141;p16">
            <a:extLst>
              <a:ext uri="{FF2B5EF4-FFF2-40B4-BE49-F238E27FC236}">
                <a16:creationId xmlns:a16="http://schemas.microsoft.com/office/drawing/2014/main" id="{6E691B38-1528-4796-A6EB-B0EEE3273D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25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629298ED-92BA-4628-A119-3CD9A4944696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48F573F-8E2A-4417-970F-1E15D647EC41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2263A8B-D22C-4459-98FF-B355C9839C35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18D4DA3-EE81-4D64-81FB-3C12BFC45184}"/>
              </a:ext>
            </a:extLst>
          </p:cNvPr>
          <p:cNvSpPr/>
          <p:nvPr/>
        </p:nvSpPr>
        <p:spPr>
          <a:xfrm>
            <a:off x="8457185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다이아몬드 27">
            <a:extLst>
              <a:ext uri="{FF2B5EF4-FFF2-40B4-BE49-F238E27FC236}">
                <a16:creationId xmlns:a16="http://schemas.microsoft.com/office/drawing/2014/main" id="{A970C46C-DFDD-4029-801C-8E967A29639F}"/>
              </a:ext>
            </a:extLst>
          </p:cNvPr>
          <p:cNvSpPr/>
          <p:nvPr/>
        </p:nvSpPr>
        <p:spPr>
          <a:xfrm>
            <a:off x="4763578" y="2290296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다이아몬드 27">
            <a:extLst>
              <a:ext uri="{FF2B5EF4-FFF2-40B4-BE49-F238E27FC236}">
                <a16:creationId xmlns:a16="http://schemas.microsoft.com/office/drawing/2014/main" id="{3C81DDAA-892C-4138-BEF9-7B3E8249A9DA}"/>
              </a:ext>
            </a:extLst>
          </p:cNvPr>
          <p:cNvSpPr/>
          <p:nvPr/>
        </p:nvSpPr>
        <p:spPr>
          <a:xfrm>
            <a:off x="4763577" y="481531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1F4F69E-8F69-4F83-9F4D-D29AE6EC725B}"/>
              </a:ext>
            </a:extLst>
          </p:cNvPr>
          <p:cNvSpPr/>
          <p:nvPr/>
        </p:nvSpPr>
        <p:spPr>
          <a:xfrm>
            <a:off x="2841263" y="1530727"/>
            <a:ext cx="4231342" cy="395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Exit system - Exit tools and equipment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3" name="Google Shape;303;p24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04" name="Google Shape;304;p24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05" name="Google Shape;305;p2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6" name="Google Shape;306;p2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7" name="Google Shape;307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24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</a:t>
            </a:r>
            <a:endParaRPr dirty="0"/>
          </a:p>
        </p:txBody>
      </p:sp>
      <p:sp>
        <p:nvSpPr>
          <p:cNvPr id="310" name="Google Shape;310;p24"/>
          <p:cNvSpPr txBox="1"/>
          <p:nvPr/>
        </p:nvSpPr>
        <p:spPr>
          <a:xfrm>
            <a:off x="5460385" y="2760644"/>
            <a:ext cx="3838500" cy="27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Lights indicate exit when an accident or fire occurs</a:t>
            </a: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surrounded by a lot of smoke, the lights can still be clearly seen to indicate the exit</a:t>
            </a:r>
          </a:p>
          <a:p>
            <a:pPr lvl="0">
              <a:lnSpc>
                <a:spcPct val="150000"/>
              </a:lnSpc>
            </a:pP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Lights are installed at 1 meter high from the stairs or landings to be able to be seen clearly</a:t>
            </a:r>
            <a:endParaRPr sz="1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0069" y="2485764"/>
            <a:ext cx="4080847" cy="286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2" name="Google Shape;312;p24"/>
          <p:cNvSpPr txBox="1"/>
          <p:nvPr/>
        </p:nvSpPr>
        <p:spPr>
          <a:xfrm>
            <a:off x="3445382" y="1335814"/>
            <a:ext cx="5237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sz="2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B76417D5-2CC7-4AA8-9080-C1B20958D949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5658BD32-A017-431B-A422-7F3F72F908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0A5DDC05-2284-4B50-8FCD-250EEA5F2D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BE20E647-4AAB-4057-A848-D9B245B45A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25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F5DE770C-87C9-453C-B662-3B7E6C9D550C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911271D-FAA6-474A-BD48-DABAA006B5A2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06EE626-E46E-4C3D-A109-0371CC42C5D2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8007EF5-456B-4C07-A825-0EE7E669DEE6}"/>
              </a:ext>
            </a:extLst>
          </p:cNvPr>
          <p:cNvSpPr/>
          <p:nvPr/>
        </p:nvSpPr>
        <p:spPr>
          <a:xfrm>
            <a:off x="8457185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Google Shape;282;p23">
            <a:extLst>
              <a:ext uri="{FF2B5EF4-FFF2-40B4-BE49-F238E27FC236}">
                <a16:creationId xmlns:a16="http://schemas.microsoft.com/office/drawing/2014/main" id="{9B80D784-C039-4628-8B50-D311B6F3444D}"/>
              </a:ext>
            </a:extLst>
          </p:cNvPr>
          <p:cNvSpPr/>
          <p:nvPr/>
        </p:nvSpPr>
        <p:spPr>
          <a:xfrm>
            <a:off x="355187" y="23206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83;p23">
            <a:extLst>
              <a:ext uri="{FF2B5EF4-FFF2-40B4-BE49-F238E27FC236}">
                <a16:creationId xmlns:a16="http://schemas.microsoft.com/office/drawing/2014/main" id="{DE4C6FCD-47C6-4F6B-B046-3321EBEEA18C}"/>
              </a:ext>
            </a:extLst>
          </p:cNvPr>
          <p:cNvSpPr/>
          <p:nvPr/>
        </p:nvSpPr>
        <p:spPr>
          <a:xfrm>
            <a:off x="990069" y="225421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Escape Equipment</a:t>
            </a:r>
            <a:endParaRPr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FB8891A-1E0A-4091-9952-204F5AE345EA}"/>
              </a:ext>
            </a:extLst>
          </p:cNvPr>
          <p:cNvSpPr/>
          <p:nvPr/>
        </p:nvSpPr>
        <p:spPr>
          <a:xfrm>
            <a:off x="3835717" y="1568314"/>
            <a:ext cx="2720043" cy="393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Exit signal lights</a:t>
            </a:r>
            <a:endParaRPr lang="en-US" altLang="ko-KR" sz="2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다이아몬드 27">
            <a:extLst>
              <a:ext uri="{FF2B5EF4-FFF2-40B4-BE49-F238E27FC236}">
                <a16:creationId xmlns:a16="http://schemas.microsoft.com/office/drawing/2014/main" id="{2D830D7C-AD15-4976-BAA9-B37E103872A6}"/>
              </a:ext>
            </a:extLst>
          </p:cNvPr>
          <p:cNvSpPr/>
          <p:nvPr/>
        </p:nvSpPr>
        <p:spPr>
          <a:xfrm>
            <a:off x="5280353" y="352880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다이아몬드 27">
            <a:extLst>
              <a:ext uri="{FF2B5EF4-FFF2-40B4-BE49-F238E27FC236}">
                <a16:creationId xmlns:a16="http://schemas.microsoft.com/office/drawing/2014/main" id="{6663B9B9-2213-44BD-AD7D-896D1D009AA7}"/>
              </a:ext>
            </a:extLst>
          </p:cNvPr>
          <p:cNvSpPr/>
          <p:nvPr/>
        </p:nvSpPr>
        <p:spPr>
          <a:xfrm>
            <a:off x="5280352" y="450033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344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25"/>
          <p:cNvGrpSpPr/>
          <p:nvPr/>
        </p:nvGrpSpPr>
        <p:grpSpPr>
          <a:xfrm>
            <a:off x="1107290" y="1613299"/>
            <a:ext cx="4806315" cy="1569720"/>
            <a:chOff x="1250315" y="1675936"/>
            <a:chExt cx="4806315" cy="1569720"/>
          </a:xfrm>
        </p:grpSpPr>
        <p:sp>
          <p:nvSpPr>
            <p:cNvPr id="319" name="Google Shape;319;p25"/>
            <p:cNvSpPr/>
            <p:nvPr/>
          </p:nvSpPr>
          <p:spPr>
            <a:xfrm>
              <a:off x="3120073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0" name="Google Shape;320;p25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21" name="Google Shape;321;p25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2" name="Google Shape;322;p25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23" name="Google Shape;323;p25"/>
          <p:cNvGrpSpPr/>
          <p:nvPr/>
        </p:nvGrpSpPr>
        <p:grpSpPr>
          <a:xfrm>
            <a:off x="1107290" y="4381485"/>
            <a:ext cx="4909838" cy="1569720"/>
            <a:chOff x="1250315" y="5715075"/>
            <a:chExt cx="4909838" cy="1569720"/>
          </a:xfrm>
        </p:grpSpPr>
        <p:sp>
          <p:nvSpPr>
            <p:cNvPr id="324" name="Google Shape;324;p25"/>
            <p:cNvSpPr/>
            <p:nvPr/>
          </p:nvSpPr>
          <p:spPr>
            <a:xfrm rot="10800000" flipH="1">
              <a:off x="3164858" y="5715075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5" name="Google Shape;325;p25"/>
            <p:cNvGrpSpPr/>
            <p:nvPr/>
          </p:nvGrpSpPr>
          <p:grpSpPr>
            <a:xfrm>
              <a:off x="1250315" y="6760245"/>
              <a:ext cx="4909838" cy="26857"/>
              <a:chOff x="1250315" y="6760245"/>
              <a:chExt cx="4909838" cy="26857"/>
            </a:xfrm>
          </p:grpSpPr>
          <p:cxnSp>
            <p:nvCxnSpPr>
              <p:cNvPr id="326" name="Google Shape;326;p25"/>
              <p:cNvCxnSpPr/>
              <p:nvPr/>
            </p:nvCxnSpPr>
            <p:spPr>
              <a:xfrm>
                <a:off x="1250315" y="67871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7" name="Google Shape;327;p25"/>
              <p:cNvCxnSpPr/>
              <p:nvPr/>
            </p:nvCxnSpPr>
            <p:spPr>
              <a:xfrm>
                <a:off x="4231658" y="676024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28" name="Google Shape;32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6130" y="1613299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5"/>
          <p:cNvSpPr/>
          <p:nvPr/>
        </p:nvSpPr>
        <p:spPr>
          <a:xfrm>
            <a:off x="813929" y="2549723"/>
            <a:ext cx="581183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fire fighting system needed in fire prevention </a:t>
            </a:r>
          </a:p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and initial reaction!</a:t>
            </a:r>
          </a:p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should know and understand the nature of fire fighting systems such as alarming equipment,</a:t>
            </a:r>
          </a:p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fire-fighting equipment and escape equipment.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0" name="Google Shape;330;p25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31" name="Google Shape;331;p25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32" name="Google Shape;332;p2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3" name="Google Shape;333;p2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4" name="Google Shape;334;p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2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6" name="Google Shape;336;p25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</a:t>
            </a:r>
            <a:endParaRPr/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C1C530DB-5DE5-44D9-A2A2-0FA34216B038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BBEAB5FD-D311-4FC6-A06C-9786CF09D10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5" name="그림 15">
            <a:extLst>
              <a:ext uri="{FF2B5EF4-FFF2-40B4-BE49-F238E27FC236}">
                <a16:creationId xmlns:a16="http://schemas.microsoft.com/office/drawing/2014/main" id="{62E9C527-50DF-40FD-B62E-A2C9BCAEC5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EBF80FFE-ABBF-4AB4-871D-DC288956C8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25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C913E994-2267-4A26-ADC4-457FA5C7F106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CEB13B1-1B53-4924-9006-6A2966F7534F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10E22E0-A5D7-43B2-8654-F712EFFAAF9E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A1DD8B1-AF6D-4160-84F6-8C9B48451167}"/>
              </a:ext>
            </a:extLst>
          </p:cNvPr>
          <p:cNvSpPr/>
          <p:nvPr/>
        </p:nvSpPr>
        <p:spPr>
          <a:xfrm>
            <a:off x="8457185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496668" y="253683"/>
            <a:ext cx="5098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spc="100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   </a:t>
            </a:r>
            <a:r>
              <a:rPr lang="en-US" altLang="ko-KR" sz="2400" b="1" spc="1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Key Points for Fire Safety</a:t>
            </a:r>
            <a:endParaRPr lang="ko-KR" altLang="en-US" sz="2400" spc="1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0D6D16A5-7A65-4EF1-8B90-D007884F11FB}"/>
              </a:ext>
            </a:extLst>
          </p:cNvPr>
          <p:cNvSpPr/>
          <p:nvPr/>
        </p:nvSpPr>
        <p:spPr>
          <a:xfrm>
            <a:off x="398286" y="290484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4" name="직사각형 28">
            <a:extLst>
              <a:ext uri="{FF2B5EF4-FFF2-40B4-BE49-F238E27FC236}">
                <a16:creationId xmlns:a16="http://schemas.microsoft.com/office/drawing/2014/main" id="{22AE3B52-81C0-410A-B1F4-F99EECC3C907}"/>
              </a:ext>
            </a:extLst>
          </p:cNvPr>
          <p:cNvSpPr/>
          <p:nvPr/>
        </p:nvSpPr>
        <p:spPr>
          <a:xfrm>
            <a:off x="-2278181" y="277814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1A188421-D48A-40D5-93DB-C1F6E403A70C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61F10E4C-3B8E-488F-948A-827970C3AA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6" name="그림 15">
            <a:extLst>
              <a:ext uri="{FF2B5EF4-FFF2-40B4-BE49-F238E27FC236}">
                <a16:creationId xmlns:a16="http://schemas.microsoft.com/office/drawing/2014/main" id="{EC699F83-CA08-4F64-91E6-09FA6537E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8" name="그림 7" descr="그리기이(가) 표시된 사진&#10;&#10;자동 생성된 설명">
            <a:extLst>
              <a:ext uri="{FF2B5EF4-FFF2-40B4-BE49-F238E27FC236}">
                <a16:creationId xmlns:a16="http://schemas.microsoft.com/office/drawing/2014/main" id="{2C2961AA-CF44-414D-BA92-FEE6DC0FED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5220"/>
          <a:stretch/>
        </p:blipFill>
        <p:spPr>
          <a:xfrm>
            <a:off x="600015" y="2853106"/>
            <a:ext cx="8197307" cy="154408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B719030-E502-4638-BB34-F44490747A39}"/>
              </a:ext>
            </a:extLst>
          </p:cNvPr>
          <p:cNvSpPr/>
          <p:nvPr/>
        </p:nvSpPr>
        <p:spPr>
          <a:xfrm>
            <a:off x="1602232" y="4485117"/>
            <a:ext cx="6887344" cy="3059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Fire safety training is the foundation for a safe society and happy people</a:t>
            </a:r>
            <a:endParaRPr lang="ko-KR" altLang="en-US" sz="1600" dirty="0"/>
          </a:p>
        </p:txBody>
      </p:sp>
      <p:pic>
        <p:nvPicPr>
          <p:cNvPr id="10" name="그림 9" descr="그리기, 방이(가) 표시된 사진&#10;&#10;자동 생성된 설명">
            <a:extLst>
              <a:ext uri="{FF2B5EF4-FFF2-40B4-BE49-F238E27FC236}">
                <a16:creationId xmlns:a16="http://schemas.microsoft.com/office/drawing/2014/main" id="{46E4C96B-82BB-4F52-A13D-BAFC17BB81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32" y="167583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28C323-F8B1-4948-B6D8-08195FB734B0}"/>
              </a:ext>
            </a:extLst>
          </p:cNvPr>
          <p:cNvSpPr txBox="1"/>
          <p:nvPr/>
        </p:nvSpPr>
        <p:spPr>
          <a:xfrm>
            <a:off x="1625557" y="237306"/>
            <a:ext cx="7171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Fire-fighting &amp; Safety Systems in Korea</a:t>
            </a:r>
            <a:endParaRPr lang="en-US" altLang="ko-KR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860680" y="2608114"/>
            <a:ext cx="8012385" cy="272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Alarm</a:t>
            </a:r>
            <a:r>
              <a:rPr lang="en-US" sz="2400" b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ing Equipment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2p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Fire-fighting Equipment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5p</a:t>
            </a:r>
            <a:endParaRPr sz="2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Fire Grade K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8p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Escape Equipment_ 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9p</a:t>
            </a:r>
            <a:endParaRPr sz="2400" dirty="0"/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 dirty="0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64786" y="1717711"/>
            <a:ext cx="7735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Fire-fighting &amp; Safety Systems in Korea</a:t>
            </a:r>
            <a:endParaRPr dirty="0"/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2135144" y="1374093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[Episode.3 ]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83C3DAC8-BE11-47A9-95B2-B182F63DF07E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71F56384-4040-46AD-AB45-8A64E42AE2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61BF48BB-E386-432B-B49E-6E0116AF24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pic>
        <p:nvPicPr>
          <p:cNvPr id="19" name="Google Shape;109;p14">
            <a:extLst>
              <a:ext uri="{FF2B5EF4-FFF2-40B4-BE49-F238E27FC236}">
                <a16:creationId xmlns:a16="http://schemas.microsoft.com/office/drawing/2014/main" id="{BA6BFBCF-8FFF-477C-ABBD-AB56B73C24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CF1B5CE8-929F-4421-81C2-E6A2000E0750}"/>
              </a:ext>
            </a:extLst>
          </p:cNvPr>
          <p:cNvSpPr/>
          <p:nvPr/>
        </p:nvSpPr>
        <p:spPr>
          <a:xfrm>
            <a:off x="318650" y="6490097"/>
            <a:ext cx="7393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64C984F-F7AD-4321-A61B-53ADC9053E0A}"/>
              </a:ext>
            </a:extLst>
          </p:cNvPr>
          <p:cNvSpPr/>
          <p:nvPr/>
        </p:nvSpPr>
        <p:spPr>
          <a:xfrm>
            <a:off x="1050488" y="6489442"/>
            <a:ext cx="69121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FBFAB2D7-5830-416E-8C47-F80485702628}"/>
              </a:ext>
            </a:extLst>
          </p:cNvPr>
          <p:cNvSpPr/>
          <p:nvPr/>
        </p:nvSpPr>
        <p:spPr>
          <a:xfrm>
            <a:off x="1759842" y="6499990"/>
            <a:ext cx="62389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D1DA10A-1FDF-4437-965B-9DA9DD051105}"/>
              </a:ext>
            </a:extLst>
          </p:cNvPr>
          <p:cNvSpPr/>
          <p:nvPr/>
        </p:nvSpPr>
        <p:spPr>
          <a:xfrm>
            <a:off x="2302677" y="643986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074" y="1645337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6"/>
          <p:cNvGrpSpPr/>
          <p:nvPr/>
        </p:nvGrpSpPr>
        <p:grpSpPr>
          <a:xfrm>
            <a:off x="1003148" y="1779422"/>
            <a:ext cx="5200808" cy="1568450"/>
            <a:chOff x="1250315" y="1896146"/>
            <a:chExt cx="4806950" cy="1568450"/>
          </a:xfrm>
        </p:grpSpPr>
        <p:sp>
          <p:nvSpPr>
            <p:cNvPr id="144" name="Google Shape;144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" name="Google Shape;145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6" name="Google Shape;146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8" name="Google Shape;148;p16"/>
          <p:cNvGrpSpPr/>
          <p:nvPr/>
        </p:nvGrpSpPr>
        <p:grpSpPr>
          <a:xfrm>
            <a:off x="1073020" y="4148661"/>
            <a:ext cx="5109666" cy="1569660"/>
            <a:chOff x="1250315" y="4483984"/>
            <a:chExt cx="4659777" cy="1408591"/>
          </a:xfrm>
        </p:grpSpPr>
        <p:sp>
          <p:nvSpPr>
            <p:cNvPr id="149" name="Google Shape;149;p16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1" name="Google Shape;151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53" name="Google Shape;153;p16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54" name="Google Shape;154;p16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55" name="Google Shape;155;p1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6" name="Google Shape;156;p1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7" name="Google Shape;157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352925" y="23036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99295" y="2628277"/>
            <a:ext cx="528288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Fire-fighting systems – alarming equipment, escape equipment,  fire-fighting equipment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know and understand how the fire protection system, the fire alarm and fire fighting equipment work, it will be very helpful if a fire occurs</a:t>
            </a:r>
            <a:endParaRPr dirty="0"/>
          </a:p>
        </p:txBody>
      </p:sp>
      <p:sp>
        <p:nvSpPr>
          <p:cNvPr id="162" name="Google Shape;162;p16"/>
          <p:cNvSpPr/>
          <p:nvPr/>
        </p:nvSpPr>
        <p:spPr>
          <a:xfrm>
            <a:off x="989757" y="225435"/>
            <a:ext cx="68138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Alarming Equipment</a:t>
            </a: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CCEBE319-6776-4E04-BC36-BB7CD103F7E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69563AD2-3B09-464B-8C40-20CD7D6BAFE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6" name="그림 15">
            <a:extLst>
              <a:ext uri="{FF2B5EF4-FFF2-40B4-BE49-F238E27FC236}">
                <a16:creationId xmlns:a16="http://schemas.microsoft.com/office/drawing/2014/main" id="{A7E96766-0D25-4EA1-A8AF-7F18291556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37" name="Google Shape;141;p16">
            <a:extLst>
              <a:ext uri="{FF2B5EF4-FFF2-40B4-BE49-F238E27FC236}">
                <a16:creationId xmlns:a16="http://schemas.microsoft.com/office/drawing/2014/main" id="{00EC1E29-AA40-4451-93DA-0E0FF6C499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8D3F3C5A-B063-471B-A49F-232284686244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B54DB017-7BF8-4819-9DB8-54E65E8C67AB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7F7BDBEA-E61C-4AF5-91D9-44953D96AF4C}"/>
              </a:ext>
            </a:extLst>
          </p:cNvPr>
          <p:cNvSpPr/>
          <p:nvPr/>
        </p:nvSpPr>
        <p:spPr>
          <a:xfrm>
            <a:off x="8457072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5CFEB6C5-7A28-43E3-984B-241172E7BC9E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17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69" name="Google Shape;169;p17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70" name="Google Shape;170;p1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1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2" name="Google Shape;172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pic>
        <p:nvPicPr>
          <p:cNvPr id="177" name="Google Shape;177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35085" y="2003261"/>
            <a:ext cx="5029480" cy="292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8" name="Google Shape;178;p17"/>
          <p:cNvSpPr/>
          <p:nvPr/>
        </p:nvSpPr>
        <p:spPr>
          <a:xfrm>
            <a:off x="830581" y="1160047"/>
            <a:ext cx="8756357" cy="6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60000"/>
              </a:lnSpc>
            </a:pP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Fire alarm is the fastest fire notification device when a fire occurs</a:t>
            </a:r>
            <a:endParaRPr dirty="0"/>
          </a:p>
        </p:txBody>
      </p:sp>
      <p:sp>
        <p:nvSpPr>
          <p:cNvPr id="179" name="Google Shape;179;p17"/>
          <p:cNvSpPr/>
          <p:nvPr/>
        </p:nvSpPr>
        <p:spPr>
          <a:xfrm>
            <a:off x="1767732" y="4300164"/>
            <a:ext cx="63642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60000"/>
              </a:lnSpc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The sensor installed on the ceiling automatically senses heat and smoke and then emits an alarming signal</a:t>
            </a:r>
            <a:endParaRPr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4482D1D-07A7-48BB-B015-89DCC944AEC7}"/>
              </a:ext>
            </a:extLst>
          </p:cNvPr>
          <p:cNvSpPr/>
          <p:nvPr/>
        </p:nvSpPr>
        <p:spPr>
          <a:xfrm>
            <a:off x="3039035" y="3128682"/>
            <a:ext cx="546847" cy="170330"/>
          </a:xfrm>
          <a:prstGeom prst="rect">
            <a:avLst/>
          </a:prstGeom>
          <a:solidFill>
            <a:srgbClr val="FDFEF8"/>
          </a:solidFill>
          <a:ln>
            <a:solidFill>
              <a:srgbClr val="FDF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A9C5C97-2388-41DD-A3D1-74CD180B1004}"/>
              </a:ext>
            </a:extLst>
          </p:cNvPr>
          <p:cNvSpPr/>
          <p:nvPr/>
        </p:nvSpPr>
        <p:spPr>
          <a:xfrm>
            <a:off x="2711973" y="3097064"/>
            <a:ext cx="12009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8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Fire occurs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081EAAE-7994-4ED9-B2EC-B45F288FB27C}"/>
              </a:ext>
            </a:extLst>
          </p:cNvPr>
          <p:cNvSpPr/>
          <p:nvPr/>
        </p:nvSpPr>
        <p:spPr>
          <a:xfrm>
            <a:off x="5656729" y="2151529"/>
            <a:ext cx="502024" cy="197224"/>
          </a:xfrm>
          <a:prstGeom prst="rect">
            <a:avLst/>
          </a:prstGeom>
          <a:solidFill>
            <a:srgbClr val="FFFEFA"/>
          </a:solidFill>
          <a:ln>
            <a:solidFill>
              <a:srgbClr val="FFF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106C9E0-3621-4A40-8A48-1085DF3596E4}"/>
              </a:ext>
            </a:extLst>
          </p:cNvPr>
          <p:cNvSpPr/>
          <p:nvPr/>
        </p:nvSpPr>
        <p:spPr>
          <a:xfrm>
            <a:off x="5706034" y="2192663"/>
            <a:ext cx="502024" cy="120230"/>
          </a:xfrm>
          <a:prstGeom prst="rect">
            <a:avLst/>
          </a:prstGeom>
          <a:solidFill>
            <a:srgbClr val="FFFEFA"/>
          </a:solidFill>
          <a:ln>
            <a:solidFill>
              <a:srgbClr val="FFFF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EE56C80-02CA-44A8-A705-708B375B837D}"/>
              </a:ext>
            </a:extLst>
          </p:cNvPr>
          <p:cNvSpPr/>
          <p:nvPr/>
        </p:nvSpPr>
        <p:spPr>
          <a:xfrm>
            <a:off x="5375235" y="2119272"/>
            <a:ext cx="1047082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ko-KR" sz="11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Detected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3A81C63-346E-493E-91FA-77D050C0656E}"/>
              </a:ext>
            </a:extLst>
          </p:cNvPr>
          <p:cNvSpPr/>
          <p:nvPr/>
        </p:nvSpPr>
        <p:spPr>
          <a:xfrm>
            <a:off x="6422317" y="3434057"/>
            <a:ext cx="355001" cy="130805"/>
          </a:xfrm>
          <a:prstGeom prst="rect">
            <a:avLst/>
          </a:prstGeom>
          <a:solidFill>
            <a:srgbClr val="FFFFFF"/>
          </a:solidFill>
          <a:ln>
            <a:solidFill>
              <a:srgbClr val="FDF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C4B8EE3-1F7F-41F9-AB98-FA84F6BCE1A0}"/>
              </a:ext>
            </a:extLst>
          </p:cNvPr>
          <p:cNvSpPr/>
          <p:nvPr/>
        </p:nvSpPr>
        <p:spPr>
          <a:xfrm>
            <a:off x="5949875" y="3386852"/>
            <a:ext cx="933268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05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Receiving set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68F547A-2674-4B2F-A3F3-EB1F8E46AC96}"/>
              </a:ext>
            </a:extLst>
          </p:cNvPr>
          <p:cNvSpPr/>
          <p:nvPr/>
        </p:nvSpPr>
        <p:spPr>
          <a:xfrm>
            <a:off x="6416509" y="4300164"/>
            <a:ext cx="665609" cy="182066"/>
          </a:xfrm>
          <a:prstGeom prst="rect">
            <a:avLst/>
          </a:prstGeom>
          <a:solidFill>
            <a:srgbClr val="FDFFF2"/>
          </a:solidFill>
          <a:ln>
            <a:solidFill>
              <a:srgbClr val="FA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12EAB3F-2246-4DCE-BA8B-3453854F0169}"/>
              </a:ext>
            </a:extLst>
          </p:cNvPr>
          <p:cNvSpPr/>
          <p:nvPr/>
        </p:nvSpPr>
        <p:spPr>
          <a:xfrm>
            <a:off x="6335557" y="4041082"/>
            <a:ext cx="10951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2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Broadcasting </a:t>
            </a:r>
            <a:endParaRPr lang="en-US" altLang="ko-KR" sz="12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/>
            <a:r>
              <a:rPr lang="vi-VN" altLang="ko-KR" sz="12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amplifier work</a:t>
            </a:r>
            <a:endParaRPr lang="en-US" altLang="ko-K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A8AE8DE-B426-4A11-B0E4-3A2D899C6D4B}"/>
              </a:ext>
            </a:extLst>
          </p:cNvPr>
          <p:cNvSpPr/>
          <p:nvPr/>
        </p:nvSpPr>
        <p:spPr>
          <a:xfrm>
            <a:off x="2510118" y="4179115"/>
            <a:ext cx="528917" cy="303115"/>
          </a:xfrm>
          <a:prstGeom prst="rect">
            <a:avLst/>
          </a:prstGeom>
          <a:solidFill>
            <a:srgbClr val="FFFFF1"/>
          </a:solidFill>
          <a:ln>
            <a:solidFill>
              <a:srgbClr val="FAF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AAB9B3F-E6C7-42AE-A52C-F2D237B596ED}"/>
              </a:ext>
            </a:extLst>
          </p:cNvPr>
          <p:cNvSpPr/>
          <p:nvPr/>
        </p:nvSpPr>
        <p:spPr>
          <a:xfrm>
            <a:off x="2740103" y="4243665"/>
            <a:ext cx="528917" cy="276999"/>
          </a:xfrm>
          <a:prstGeom prst="rect">
            <a:avLst/>
          </a:prstGeom>
          <a:solidFill>
            <a:srgbClr val="FFFFF1"/>
          </a:solidFill>
          <a:ln>
            <a:solidFill>
              <a:srgbClr val="FAF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C314701-7046-41EB-8FEB-26988A13670E}"/>
              </a:ext>
            </a:extLst>
          </p:cNvPr>
          <p:cNvSpPr/>
          <p:nvPr/>
        </p:nvSpPr>
        <p:spPr>
          <a:xfrm>
            <a:off x="2866656" y="4300165"/>
            <a:ext cx="528917" cy="220500"/>
          </a:xfrm>
          <a:prstGeom prst="rect">
            <a:avLst/>
          </a:prstGeom>
          <a:solidFill>
            <a:srgbClr val="FFFFF1"/>
          </a:solidFill>
          <a:ln>
            <a:solidFill>
              <a:srgbClr val="FAF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798ED15-D854-4F99-950C-81B9282149BF}"/>
              </a:ext>
            </a:extLst>
          </p:cNvPr>
          <p:cNvSpPr/>
          <p:nvPr/>
        </p:nvSpPr>
        <p:spPr>
          <a:xfrm>
            <a:off x="2558073" y="4225748"/>
            <a:ext cx="81464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altLang="ko-KR" sz="12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Fire alarm</a:t>
            </a:r>
            <a:endParaRPr lang="en-US" altLang="ko-K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1">
            <a:extLst>
              <a:ext uri="{FF2B5EF4-FFF2-40B4-BE49-F238E27FC236}">
                <a16:creationId xmlns:a16="http://schemas.microsoft.com/office/drawing/2014/main" id="{3E4636EF-23F3-4390-BB68-AC5B2FD1A913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12">
            <a:extLst>
              <a:ext uri="{FF2B5EF4-FFF2-40B4-BE49-F238E27FC236}">
                <a16:creationId xmlns:a16="http://schemas.microsoft.com/office/drawing/2014/main" id="{D21A150C-B48A-486B-8EC2-4E2F6CEBE2E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33" name="그림 15">
            <a:extLst>
              <a:ext uri="{FF2B5EF4-FFF2-40B4-BE49-F238E27FC236}">
                <a16:creationId xmlns:a16="http://schemas.microsoft.com/office/drawing/2014/main" id="{C024ECC2-5ED6-428B-9A96-087397E652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49" name="Google Shape;141;p16">
            <a:extLst>
              <a:ext uri="{FF2B5EF4-FFF2-40B4-BE49-F238E27FC236}">
                <a16:creationId xmlns:a16="http://schemas.microsoft.com/office/drawing/2014/main" id="{B04939C7-6A6A-4907-BD5F-BDFEB682ED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직사각형 49">
            <a:extLst>
              <a:ext uri="{FF2B5EF4-FFF2-40B4-BE49-F238E27FC236}">
                <a16:creationId xmlns:a16="http://schemas.microsoft.com/office/drawing/2014/main" id="{2884C9FC-A43D-4F19-B74A-131B412575D1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2C0C7D6-7683-4724-959E-E00F9E0DDB55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DB900DA0-FEA6-4CA9-9403-10C37F1C9064}"/>
              </a:ext>
            </a:extLst>
          </p:cNvPr>
          <p:cNvSpPr/>
          <p:nvPr/>
        </p:nvSpPr>
        <p:spPr>
          <a:xfrm>
            <a:off x="8454149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AF4C1767-02A1-4284-8FB7-CF3C8F9A7C04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Google Shape;160;p16">
            <a:extLst>
              <a:ext uri="{FF2B5EF4-FFF2-40B4-BE49-F238E27FC236}">
                <a16:creationId xmlns:a16="http://schemas.microsoft.com/office/drawing/2014/main" id="{17526BCF-1CC3-4CEC-98A7-B7742D4DC88F}"/>
              </a:ext>
            </a:extLst>
          </p:cNvPr>
          <p:cNvSpPr/>
          <p:nvPr/>
        </p:nvSpPr>
        <p:spPr>
          <a:xfrm>
            <a:off x="352925" y="23036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62;p16">
            <a:extLst>
              <a:ext uri="{FF2B5EF4-FFF2-40B4-BE49-F238E27FC236}">
                <a16:creationId xmlns:a16="http://schemas.microsoft.com/office/drawing/2014/main" id="{76B2C6E8-F312-4BB9-AF5E-23CC125CFDF6}"/>
              </a:ext>
            </a:extLst>
          </p:cNvPr>
          <p:cNvSpPr/>
          <p:nvPr/>
        </p:nvSpPr>
        <p:spPr>
          <a:xfrm>
            <a:off x="989757" y="225435"/>
            <a:ext cx="68138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Alarming Equipment</a:t>
            </a:r>
            <a:endParaRPr sz="2700" b="1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  <p:sp>
        <p:nvSpPr>
          <p:cNvPr id="38" name="다이아몬드 27">
            <a:extLst>
              <a:ext uri="{FF2B5EF4-FFF2-40B4-BE49-F238E27FC236}">
                <a16:creationId xmlns:a16="http://schemas.microsoft.com/office/drawing/2014/main" id="{A1CF774F-2701-44E0-8F68-A6839B67081B}"/>
              </a:ext>
            </a:extLst>
          </p:cNvPr>
          <p:cNvSpPr/>
          <p:nvPr/>
        </p:nvSpPr>
        <p:spPr>
          <a:xfrm>
            <a:off x="623577" y="1460456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/>
          <p:nvPr/>
        </p:nvSpPr>
        <p:spPr>
          <a:xfrm>
            <a:off x="4860167" y="2334819"/>
            <a:ext cx="4877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20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machine uses 9V battery that does not need to connect to the power source, emits a 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Bbi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Bbi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to alert and instruct people to exit.</a:t>
            </a:r>
          </a:p>
          <a:p>
            <a:pPr lvl="0" algn="ctr">
              <a:lnSpc>
                <a:spcPct val="20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device is mounted on the ceiling and fire detectors can press the button manually to notify a fire</a:t>
            </a:r>
            <a:endParaRPr dirty="0"/>
          </a:p>
        </p:txBody>
      </p:sp>
      <p:grpSp>
        <p:nvGrpSpPr>
          <p:cNvPr id="186" name="Google Shape;186;p18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87" name="Google Shape;187;p18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88" name="Google Shape;188;p1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1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0" name="Google Shape;190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2" name="Google Shape;192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pic>
        <p:nvPicPr>
          <p:cNvPr id="193" name="Google Shape;193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2808" y="1871894"/>
            <a:ext cx="3943195" cy="3943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6" name="Google Shape;196;p18"/>
          <p:cNvSpPr/>
          <p:nvPr/>
        </p:nvSpPr>
        <p:spPr>
          <a:xfrm>
            <a:off x="4275031" y="1587550"/>
            <a:ext cx="6058833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60000"/>
              </a:lnSpc>
            </a:pPr>
            <a:endParaRPr dirty="0"/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1C38F18C-142A-464F-BC27-9C023B246443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CDDD142A-5175-4BC6-981B-A7173D20B6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CBFAC30D-B5C0-4D6A-BDBD-537B1B1AC5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23" name="Google Shape;141;p16">
            <a:extLst>
              <a:ext uri="{FF2B5EF4-FFF2-40B4-BE49-F238E27FC236}">
                <a16:creationId xmlns:a16="http://schemas.microsoft.com/office/drawing/2014/main" id="{B6D35AF7-89D6-47BB-B938-4DE8F1E2CEF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0D9BCC51-E2CB-4390-A64A-3A8E18D3ADFB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B94A0C8-16BC-4DC5-AFCF-806D4B7697E4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9862C5E-471F-4B30-B3BC-F49DBCBC895E}"/>
              </a:ext>
            </a:extLst>
          </p:cNvPr>
          <p:cNvSpPr/>
          <p:nvPr/>
        </p:nvSpPr>
        <p:spPr>
          <a:xfrm>
            <a:off x="8457185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467A442-7B76-4A28-89C4-2DD558FF7710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Google Shape;160;p16">
            <a:extLst>
              <a:ext uri="{FF2B5EF4-FFF2-40B4-BE49-F238E27FC236}">
                <a16:creationId xmlns:a16="http://schemas.microsoft.com/office/drawing/2014/main" id="{146D6BCB-76DC-4791-A212-479EF5D21469}"/>
              </a:ext>
            </a:extLst>
          </p:cNvPr>
          <p:cNvSpPr/>
          <p:nvPr/>
        </p:nvSpPr>
        <p:spPr>
          <a:xfrm>
            <a:off x="352925" y="23036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62;p16">
            <a:extLst>
              <a:ext uri="{FF2B5EF4-FFF2-40B4-BE49-F238E27FC236}">
                <a16:creationId xmlns:a16="http://schemas.microsoft.com/office/drawing/2014/main" id="{13D4F24D-5659-449C-A082-0895C980F0F8}"/>
              </a:ext>
            </a:extLst>
          </p:cNvPr>
          <p:cNvSpPr/>
          <p:nvPr/>
        </p:nvSpPr>
        <p:spPr>
          <a:xfrm>
            <a:off x="989757" y="225435"/>
            <a:ext cx="68138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Alarming 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Equipment</a:t>
            </a:r>
            <a:endParaRPr sz="2700" b="1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  <p:sp>
        <p:nvSpPr>
          <p:cNvPr id="26" name="다이아몬드 27">
            <a:extLst>
              <a:ext uri="{FF2B5EF4-FFF2-40B4-BE49-F238E27FC236}">
                <a16:creationId xmlns:a16="http://schemas.microsoft.com/office/drawing/2014/main" id="{F1020E28-0F63-487A-802E-79CD40D8EEC0}"/>
              </a:ext>
            </a:extLst>
          </p:cNvPr>
          <p:cNvSpPr/>
          <p:nvPr/>
        </p:nvSpPr>
        <p:spPr>
          <a:xfrm>
            <a:off x="4714372" y="263549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B06E039-F2E0-4F30-AE1C-EED4534F3A50}"/>
              </a:ext>
            </a:extLst>
          </p:cNvPr>
          <p:cNvSpPr/>
          <p:nvPr/>
        </p:nvSpPr>
        <p:spPr>
          <a:xfrm>
            <a:off x="5210254" y="1851507"/>
            <a:ext cx="4029260" cy="421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Independent sensor signaling device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9"/>
          <p:cNvSpPr/>
          <p:nvPr/>
        </p:nvSpPr>
        <p:spPr>
          <a:xfrm>
            <a:off x="356314" y="23313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1012303" y="209928"/>
            <a:ext cx="8893854" cy="6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Fire-fighting Equipment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/>
              <a:sym typeface="Malgun Gothic"/>
            </a:endParaRPr>
          </a:p>
        </p:txBody>
      </p:sp>
      <p:grpSp>
        <p:nvGrpSpPr>
          <p:cNvPr id="205" name="Google Shape;205;p19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06" name="Google Shape;206;p19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07" name="Google Shape;207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9" name="Google Shape;209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Google Shape;211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endParaRPr/>
          </a:p>
        </p:txBody>
      </p:sp>
      <p:sp>
        <p:nvSpPr>
          <p:cNvPr id="212" name="Google Shape;212;p19"/>
          <p:cNvSpPr/>
          <p:nvPr/>
        </p:nvSpPr>
        <p:spPr>
          <a:xfrm>
            <a:off x="4557925" y="2039175"/>
            <a:ext cx="4949700" cy="22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ire hydrant is installed on the wall in a building or apartment building. Long water pipes are connected to the water tank. One just turn the tube and the water will gush out to extinguish fire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4469" y="1492819"/>
            <a:ext cx="3040986" cy="2469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9">
            <a:alphaModFix/>
          </a:blip>
          <a:srcRect l="11594" r="10724" b="19051"/>
          <a:stretch/>
        </p:blipFill>
        <p:spPr>
          <a:xfrm>
            <a:off x="859128" y="4148671"/>
            <a:ext cx="3103926" cy="2237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6" name="Google Shape;216;p19"/>
          <p:cNvSpPr/>
          <p:nvPr/>
        </p:nvSpPr>
        <p:spPr>
          <a:xfrm>
            <a:off x="4557920" y="4947908"/>
            <a:ext cx="4949825" cy="128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Automatic fire sprinkler is usually installed on the ceiling with sensors</a:t>
            </a:r>
            <a:endParaRPr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CAC1D833-B9BD-465A-99A4-AF90AB7A7355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669986F3-904A-4065-B5B7-FC883DE6B1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0" name="그림 15">
            <a:extLst>
              <a:ext uri="{FF2B5EF4-FFF2-40B4-BE49-F238E27FC236}">
                <a16:creationId xmlns:a16="http://schemas.microsoft.com/office/drawing/2014/main" id="{B5B1EC3A-11E3-4B56-8FD7-75AFBB0BC1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73E21554-C12C-4B58-B5BC-C1788A0117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296859" y="6476769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B79AF396-44B5-4C50-A64C-3026B91FA1C2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0852939-A5A8-4B30-9C57-FB23D4921EA2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C387C9D-0B45-4DB7-AB60-9107F29124C5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7122CE6-6B38-4E88-A8FD-298D7CCBAD8F}"/>
              </a:ext>
            </a:extLst>
          </p:cNvPr>
          <p:cNvSpPr/>
          <p:nvPr/>
        </p:nvSpPr>
        <p:spPr>
          <a:xfrm>
            <a:off x="8457185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다이아몬드 27">
            <a:extLst>
              <a:ext uri="{FF2B5EF4-FFF2-40B4-BE49-F238E27FC236}">
                <a16:creationId xmlns:a16="http://schemas.microsoft.com/office/drawing/2014/main" id="{00E64529-7A59-48DE-9ED7-AD779E02E423}"/>
              </a:ext>
            </a:extLst>
          </p:cNvPr>
          <p:cNvSpPr/>
          <p:nvPr/>
        </p:nvSpPr>
        <p:spPr>
          <a:xfrm>
            <a:off x="4311520" y="223492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다이아몬드 27">
            <a:extLst>
              <a:ext uri="{FF2B5EF4-FFF2-40B4-BE49-F238E27FC236}">
                <a16:creationId xmlns:a16="http://schemas.microsoft.com/office/drawing/2014/main" id="{E12E28E4-E028-4870-A017-BE2837E669EA}"/>
              </a:ext>
            </a:extLst>
          </p:cNvPr>
          <p:cNvSpPr/>
          <p:nvPr/>
        </p:nvSpPr>
        <p:spPr>
          <a:xfrm>
            <a:off x="4321703" y="515286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38">
            <a:extLst>
              <a:ext uri="{FF2B5EF4-FFF2-40B4-BE49-F238E27FC236}">
                <a16:creationId xmlns:a16="http://schemas.microsoft.com/office/drawing/2014/main" id="{E5B501CF-1C6E-461A-9F7C-33BC9F289B3C}"/>
              </a:ext>
            </a:extLst>
          </p:cNvPr>
          <p:cNvSpPr/>
          <p:nvPr/>
        </p:nvSpPr>
        <p:spPr>
          <a:xfrm>
            <a:off x="4551413" y="1609319"/>
            <a:ext cx="1781448" cy="453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38">
            <a:extLst>
              <a:ext uri="{FF2B5EF4-FFF2-40B4-BE49-F238E27FC236}">
                <a16:creationId xmlns:a16="http://schemas.microsoft.com/office/drawing/2014/main" id="{62220EDB-9C2D-4EFD-9686-549A8B87AE0C}"/>
              </a:ext>
            </a:extLst>
          </p:cNvPr>
          <p:cNvSpPr/>
          <p:nvPr/>
        </p:nvSpPr>
        <p:spPr>
          <a:xfrm>
            <a:off x="4551413" y="4599467"/>
            <a:ext cx="1385185" cy="453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Google Shape;204;p19"/>
          <p:cNvSpPr/>
          <p:nvPr/>
        </p:nvSpPr>
        <p:spPr>
          <a:xfrm>
            <a:off x="4557920" y="1465854"/>
            <a:ext cx="1821615" cy="57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Fire hydrant</a:t>
            </a:r>
            <a:endParaRPr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4566827" y="4441772"/>
            <a:ext cx="19771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Sprinkler</a:t>
            </a:r>
            <a:endParaRPr sz="2000" b="1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77" y="0"/>
            <a:ext cx="9897189" cy="687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0"/>
          <p:cNvSpPr/>
          <p:nvPr/>
        </p:nvSpPr>
        <p:spPr>
          <a:xfrm>
            <a:off x="0" y="1311024"/>
            <a:ext cx="98996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Fire extinguisher is a one-man device used to extinguish a fire </a:t>
            </a:r>
          </a:p>
          <a:p>
            <a:pPr lvl="0" algn="ctr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when there is a small or newly discovered fire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p20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26" name="Google Shape;226;p20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27" name="Google Shape;227;p2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2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9" name="Google Shape;229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  <p:pic>
        <p:nvPicPr>
          <p:cNvPr id="232" name="Google Shape;232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2380" y="2471314"/>
            <a:ext cx="2232489" cy="2736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3" name="Google Shape;233;p20"/>
          <p:cNvPicPr preferRelativeResize="0"/>
          <p:nvPr/>
        </p:nvPicPr>
        <p:blipFill rotWithShape="1">
          <a:blip r:embed="rId9">
            <a:alphaModFix/>
          </a:blip>
          <a:srcRect l="19430" t="4098" r="12049" b="7232"/>
          <a:stretch/>
        </p:blipFill>
        <p:spPr>
          <a:xfrm>
            <a:off x="3826237" y="2456858"/>
            <a:ext cx="2232000" cy="2736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4" name="Google Shape;234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99605" y="2456859"/>
            <a:ext cx="2232000" cy="2736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" name="Google Shape;235;p20"/>
          <p:cNvSpPr txBox="1"/>
          <p:nvPr/>
        </p:nvSpPr>
        <p:spPr>
          <a:xfrm>
            <a:off x="1048163" y="5282519"/>
            <a:ext cx="2709692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Powder fire extinguisher</a:t>
            </a:r>
            <a:endParaRPr sz="1200" dirty="0"/>
          </a:p>
        </p:txBody>
      </p:sp>
      <p:sp>
        <p:nvSpPr>
          <p:cNvPr id="236" name="Google Shape;236;p20"/>
          <p:cNvSpPr txBox="1"/>
          <p:nvPr/>
        </p:nvSpPr>
        <p:spPr>
          <a:xfrm>
            <a:off x="3650439" y="5285052"/>
            <a:ext cx="3178299" cy="54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dioxin fire extinguisher</a:t>
            </a:r>
            <a:endParaRPr sz="1200" dirty="0"/>
          </a:p>
        </p:txBody>
      </p:sp>
      <p:sp>
        <p:nvSpPr>
          <p:cNvPr id="237" name="Google Shape;237;p20"/>
          <p:cNvSpPr txBox="1"/>
          <p:nvPr/>
        </p:nvSpPr>
        <p:spPr>
          <a:xfrm>
            <a:off x="6919738" y="5262659"/>
            <a:ext cx="2351939" cy="4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Halon fire extinguisher</a:t>
            </a:r>
            <a:endParaRPr sz="1200" dirty="0"/>
          </a:p>
        </p:txBody>
      </p:sp>
      <p:sp>
        <p:nvSpPr>
          <p:cNvPr id="238" name="Google Shape;238;p20"/>
          <p:cNvSpPr/>
          <p:nvPr/>
        </p:nvSpPr>
        <p:spPr>
          <a:xfrm>
            <a:off x="902987" y="5298335"/>
            <a:ext cx="2373142" cy="362000"/>
          </a:xfrm>
          <a:prstGeom prst="roundRect">
            <a:avLst>
              <a:gd name="adj" fmla="val 16667"/>
            </a:avLst>
          </a:prstGeom>
          <a:solidFill>
            <a:schemeClr val="accent1">
              <a:alpha val="1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0"/>
          <p:cNvSpPr/>
          <p:nvPr/>
        </p:nvSpPr>
        <p:spPr>
          <a:xfrm>
            <a:off x="3458080" y="5279328"/>
            <a:ext cx="3020423" cy="362001"/>
          </a:xfrm>
          <a:prstGeom prst="roundRect">
            <a:avLst>
              <a:gd name="adj" fmla="val 16667"/>
            </a:avLst>
          </a:prstGeom>
          <a:solidFill>
            <a:schemeClr val="accent1">
              <a:alpha val="1882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0"/>
          <p:cNvSpPr/>
          <p:nvPr/>
        </p:nvSpPr>
        <p:spPr>
          <a:xfrm>
            <a:off x="6674963" y="5260004"/>
            <a:ext cx="2293111" cy="362000"/>
          </a:xfrm>
          <a:prstGeom prst="roundRect">
            <a:avLst>
              <a:gd name="adj" fmla="val 16667"/>
            </a:avLst>
          </a:prstGeom>
          <a:solidFill>
            <a:schemeClr val="accent1">
              <a:alpha val="1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id="{CA708AC2-53A4-4AA5-9C42-8C9D96EFA467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12">
            <a:extLst>
              <a:ext uri="{FF2B5EF4-FFF2-40B4-BE49-F238E27FC236}">
                <a16:creationId xmlns:a16="http://schemas.microsoft.com/office/drawing/2014/main" id="{1F15709C-2DFF-4CB2-8893-16A1FB5A926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4" name="그림 15">
            <a:extLst>
              <a:ext uri="{FF2B5EF4-FFF2-40B4-BE49-F238E27FC236}">
                <a16:creationId xmlns:a16="http://schemas.microsoft.com/office/drawing/2014/main" id="{64073D3B-E229-41EB-8C0C-B11126B956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30" name="Google Shape;141;p16">
            <a:extLst>
              <a:ext uri="{FF2B5EF4-FFF2-40B4-BE49-F238E27FC236}">
                <a16:creationId xmlns:a16="http://schemas.microsoft.com/office/drawing/2014/main" id="{CC666D86-67FA-4BB3-B91B-7740411455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07733" y="6466797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F101A2DC-F662-4D8C-93DF-1E025759792E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F7331D8-683D-4628-B7E1-58D9F7C59966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8E2992D-1DCD-48F4-84CC-DA5641F0C86A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5AF0AD0-741C-4308-8EA5-9BACC8883842}"/>
              </a:ext>
            </a:extLst>
          </p:cNvPr>
          <p:cNvSpPr/>
          <p:nvPr/>
        </p:nvSpPr>
        <p:spPr>
          <a:xfrm>
            <a:off x="8457185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Google Shape;202;p19">
            <a:extLst>
              <a:ext uri="{FF2B5EF4-FFF2-40B4-BE49-F238E27FC236}">
                <a16:creationId xmlns:a16="http://schemas.microsoft.com/office/drawing/2014/main" id="{593B6301-159F-4238-99DC-1DD81C22D61A}"/>
              </a:ext>
            </a:extLst>
          </p:cNvPr>
          <p:cNvSpPr/>
          <p:nvPr/>
        </p:nvSpPr>
        <p:spPr>
          <a:xfrm>
            <a:off x="356314" y="23313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03;p19">
            <a:extLst>
              <a:ext uri="{FF2B5EF4-FFF2-40B4-BE49-F238E27FC236}">
                <a16:creationId xmlns:a16="http://schemas.microsoft.com/office/drawing/2014/main" id="{3B6815CC-AF91-497D-B3E4-0B18D41AB38C}"/>
              </a:ext>
            </a:extLst>
          </p:cNvPr>
          <p:cNvSpPr/>
          <p:nvPr/>
        </p:nvSpPr>
        <p:spPr>
          <a:xfrm>
            <a:off x="1012303" y="209928"/>
            <a:ext cx="8893854" cy="6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Fire-fighting Equipment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/>
              <a:sym typeface="Malgun Gothic"/>
            </a:endParaRPr>
          </a:p>
        </p:txBody>
      </p:sp>
      <p:sp>
        <p:nvSpPr>
          <p:cNvPr id="31" name="다이아몬드 27">
            <a:extLst>
              <a:ext uri="{FF2B5EF4-FFF2-40B4-BE49-F238E27FC236}">
                <a16:creationId xmlns:a16="http://schemas.microsoft.com/office/drawing/2014/main" id="{CA9B155A-CEB0-485C-B5F0-E0681C09ED0E}"/>
              </a:ext>
            </a:extLst>
          </p:cNvPr>
          <p:cNvSpPr/>
          <p:nvPr/>
        </p:nvSpPr>
        <p:spPr>
          <a:xfrm>
            <a:off x="947721" y="5363171"/>
            <a:ext cx="174373" cy="174373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다이아몬드 27">
            <a:extLst>
              <a:ext uri="{FF2B5EF4-FFF2-40B4-BE49-F238E27FC236}">
                <a16:creationId xmlns:a16="http://schemas.microsoft.com/office/drawing/2014/main" id="{40153C4C-B9F3-41A9-919F-BBB9623D1AD5}"/>
              </a:ext>
            </a:extLst>
          </p:cNvPr>
          <p:cNvSpPr/>
          <p:nvPr/>
        </p:nvSpPr>
        <p:spPr>
          <a:xfrm>
            <a:off x="3520999" y="5362899"/>
            <a:ext cx="174373" cy="174373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다이아몬드 27">
            <a:extLst>
              <a:ext uri="{FF2B5EF4-FFF2-40B4-BE49-F238E27FC236}">
                <a16:creationId xmlns:a16="http://schemas.microsoft.com/office/drawing/2014/main" id="{2894E3A9-5255-4538-8546-1F21A2CC68B6}"/>
              </a:ext>
            </a:extLst>
          </p:cNvPr>
          <p:cNvSpPr/>
          <p:nvPr/>
        </p:nvSpPr>
        <p:spPr>
          <a:xfrm>
            <a:off x="6782924" y="5349823"/>
            <a:ext cx="174373" cy="174373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21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49" name="Google Shape;249;p21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50" name="Google Shape;250;p2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1" name="Google Shape;251;p2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2" name="Google Shape;252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" name="Google Shape;254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endParaRPr/>
          </a:p>
        </p:txBody>
      </p:sp>
      <p:sp>
        <p:nvSpPr>
          <p:cNvPr id="255" name="Google Shape;255;p21"/>
          <p:cNvSpPr/>
          <p:nvPr/>
        </p:nvSpPr>
        <p:spPr>
          <a:xfrm>
            <a:off x="4675117" y="1739036"/>
            <a:ext cx="4412016" cy="235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Grade A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 from objects such as tables, clothes, books, trees, cloth, paper, etc.</a:t>
            </a:r>
          </a:p>
          <a:p>
            <a:pPr lvl="0">
              <a:lnSpc>
                <a:spcPct val="150000"/>
              </a:lnSpc>
            </a:pP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Grade B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 by gas or oil</a:t>
            </a:r>
          </a:p>
          <a:p>
            <a:pPr lvl="0">
              <a:lnSpc>
                <a:spcPct val="150000"/>
              </a:lnSpc>
            </a:pP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Grade C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 from electronic devices such as TVs, transformers, etc.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4323" y="2118841"/>
            <a:ext cx="3507444" cy="3163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7" name="Google Shape;257;p21"/>
          <p:cNvSpPr/>
          <p:nvPr/>
        </p:nvSpPr>
        <p:spPr>
          <a:xfrm>
            <a:off x="418216" y="1229203"/>
            <a:ext cx="85298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endParaRPr sz="2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1"/>
          <p:cNvSpPr/>
          <p:nvPr/>
        </p:nvSpPr>
        <p:spPr>
          <a:xfrm>
            <a:off x="1520008" y="5395882"/>
            <a:ext cx="827461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fire extinguisher class A, B, C can extinguish all types of fire above</a:t>
            </a:r>
            <a:endParaRPr dirty="0"/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id="{86BAD00B-411A-48D4-ABE0-580EEC9C5985}"/>
              </a:ext>
            </a:extLst>
          </p:cNvPr>
          <p:cNvSpPr/>
          <p:nvPr/>
        </p:nvSpPr>
        <p:spPr>
          <a:xfrm>
            <a:off x="7674894" y="590488"/>
            <a:ext cx="2137276" cy="565899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2">
            <a:extLst>
              <a:ext uri="{FF2B5EF4-FFF2-40B4-BE49-F238E27FC236}">
                <a16:creationId xmlns:a16="http://schemas.microsoft.com/office/drawing/2014/main" id="{A4378978-C9B1-4D75-BE93-1EB398D071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21" name="그림 15">
            <a:extLst>
              <a:ext uri="{FF2B5EF4-FFF2-40B4-BE49-F238E27FC236}">
                <a16:creationId xmlns:a16="http://schemas.microsoft.com/office/drawing/2014/main" id="{D073C269-5221-41D6-B04A-10B1B1476C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D4AEC0D2-A160-4094-B16B-A900F78FE6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1" y="6472519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8A981D9C-1010-4536-A2BB-2D6FEC233C1E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740C191-E196-4763-900A-7542A620CED3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670523C-0095-4DE7-AC6B-1C75ED37A34F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6A569A-4884-497B-8E52-B9E37EA8A883}"/>
              </a:ext>
            </a:extLst>
          </p:cNvPr>
          <p:cNvSpPr/>
          <p:nvPr/>
        </p:nvSpPr>
        <p:spPr>
          <a:xfrm>
            <a:off x="8457185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Google Shape;202;p19">
            <a:extLst>
              <a:ext uri="{FF2B5EF4-FFF2-40B4-BE49-F238E27FC236}">
                <a16:creationId xmlns:a16="http://schemas.microsoft.com/office/drawing/2014/main" id="{E0198A2C-B202-4A73-9C5F-A244DAB57C79}"/>
              </a:ext>
            </a:extLst>
          </p:cNvPr>
          <p:cNvSpPr/>
          <p:nvPr/>
        </p:nvSpPr>
        <p:spPr>
          <a:xfrm>
            <a:off x="356314" y="23313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03;p19">
            <a:extLst>
              <a:ext uri="{FF2B5EF4-FFF2-40B4-BE49-F238E27FC236}">
                <a16:creationId xmlns:a16="http://schemas.microsoft.com/office/drawing/2014/main" id="{7958057E-396C-4443-AF03-D8B796A50DF3}"/>
              </a:ext>
            </a:extLst>
          </p:cNvPr>
          <p:cNvSpPr/>
          <p:nvPr/>
        </p:nvSpPr>
        <p:spPr>
          <a:xfrm>
            <a:off x="1012303" y="209928"/>
            <a:ext cx="8893854" cy="6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Fire-fighting Equipment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/>
              <a:sym typeface="Malgun Gothic"/>
            </a:endParaRPr>
          </a:p>
        </p:txBody>
      </p:sp>
      <p:sp>
        <p:nvSpPr>
          <p:cNvPr id="30" name="다이아몬드 27">
            <a:extLst>
              <a:ext uri="{FF2B5EF4-FFF2-40B4-BE49-F238E27FC236}">
                <a16:creationId xmlns:a16="http://schemas.microsoft.com/office/drawing/2014/main" id="{1B2F7C81-516E-47F1-BA16-EC47BC705482}"/>
              </a:ext>
            </a:extLst>
          </p:cNvPr>
          <p:cNvSpPr/>
          <p:nvPr/>
        </p:nvSpPr>
        <p:spPr>
          <a:xfrm>
            <a:off x="4474024" y="2207879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다이아몬드 27">
            <a:extLst>
              <a:ext uri="{FF2B5EF4-FFF2-40B4-BE49-F238E27FC236}">
                <a16:creationId xmlns:a16="http://schemas.microsoft.com/office/drawing/2014/main" id="{0D84EACF-E22F-4B77-B162-5C91F5F8DC0D}"/>
              </a:ext>
            </a:extLst>
          </p:cNvPr>
          <p:cNvSpPr/>
          <p:nvPr/>
        </p:nvSpPr>
        <p:spPr>
          <a:xfrm>
            <a:off x="4474023" y="348214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다이아몬드 27">
            <a:extLst>
              <a:ext uri="{FF2B5EF4-FFF2-40B4-BE49-F238E27FC236}">
                <a16:creationId xmlns:a16="http://schemas.microsoft.com/office/drawing/2014/main" id="{43ECC514-F919-4171-A4BA-607C210C2FF4}"/>
              </a:ext>
            </a:extLst>
          </p:cNvPr>
          <p:cNvSpPr/>
          <p:nvPr/>
        </p:nvSpPr>
        <p:spPr>
          <a:xfrm>
            <a:off x="4474022" y="442838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A51B787-9108-4BDA-84DE-3AF4D95A8BC5}"/>
              </a:ext>
            </a:extLst>
          </p:cNvPr>
          <p:cNvSpPr/>
          <p:nvPr/>
        </p:nvSpPr>
        <p:spPr>
          <a:xfrm>
            <a:off x="2294965" y="1428527"/>
            <a:ext cx="5531223" cy="524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Use suitable fire extinguishers for each type of fire</a:t>
            </a: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2"/>
          <p:cNvSpPr/>
          <p:nvPr/>
        </p:nvSpPr>
        <p:spPr>
          <a:xfrm>
            <a:off x="358761" y="23527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2"/>
          <p:cNvSpPr/>
          <p:nvPr/>
        </p:nvSpPr>
        <p:spPr>
          <a:xfrm>
            <a:off x="748490" y="169479"/>
            <a:ext cx="6188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Fire Grade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K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  <p:grpSp>
        <p:nvGrpSpPr>
          <p:cNvPr id="266" name="Google Shape;266;p22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67" name="Google Shape;267;p22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68" name="Google Shape;268;p2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9" name="Google Shape;269;p2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0" name="Google Shape;270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2" name="Google Shape;272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</a:t>
            </a:r>
            <a:endParaRPr/>
          </a:p>
        </p:txBody>
      </p:sp>
      <p:sp>
        <p:nvSpPr>
          <p:cNvPr id="273" name="Google Shape;273;p22"/>
          <p:cNvSpPr txBox="1"/>
          <p:nvPr/>
        </p:nvSpPr>
        <p:spPr>
          <a:xfrm>
            <a:off x="1968302" y="4559652"/>
            <a:ext cx="5776325" cy="321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fire caused by cooking tools using animal or vegetable cooking oil in a kitchen or food processing facilities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kitchen, it is necessary to use grade K fire-fighting equipment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10557" y="2133347"/>
            <a:ext cx="2943186" cy="228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5" name="Google Shape;275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36447" y="2107289"/>
            <a:ext cx="2943188" cy="228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" name="Google Shape;276;p22"/>
          <p:cNvSpPr txBox="1"/>
          <p:nvPr/>
        </p:nvSpPr>
        <p:spPr>
          <a:xfrm>
            <a:off x="3008041" y="1038224"/>
            <a:ext cx="4229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27BAC41B-7A0A-4014-9F48-6BA1854337FD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89AAD9A0-4413-4DBA-BB6F-A65AD97933B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18" name="그림 15">
            <a:extLst>
              <a:ext uri="{FF2B5EF4-FFF2-40B4-BE49-F238E27FC236}">
                <a16:creationId xmlns:a16="http://schemas.microsoft.com/office/drawing/2014/main" id="{C9A94C42-61E8-48C1-9742-741F78BC45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F4A59AC7-BF99-45DC-AA1B-9FD06343D6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25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4C34FE80-49F3-444B-ABC4-4C2C46ED1BEE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14B01C1-4252-4754-B50A-A0AC7EF25E80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1D792B7-50E3-41DF-8B45-F8F9F4768CB7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4E8612D-02D3-4D0D-89C7-D95DFD69B9CB}"/>
              </a:ext>
            </a:extLst>
          </p:cNvPr>
          <p:cNvSpPr/>
          <p:nvPr/>
        </p:nvSpPr>
        <p:spPr>
          <a:xfrm>
            <a:off x="8457185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C3F875B-C4CE-4BCD-929F-9E22F87DFBE0}"/>
              </a:ext>
            </a:extLst>
          </p:cNvPr>
          <p:cNvSpPr/>
          <p:nvPr/>
        </p:nvSpPr>
        <p:spPr>
          <a:xfrm>
            <a:off x="3497511" y="1478387"/>
            <a:ext cx="2493496" cy="369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What is a fire grade K?</a:t>
            </a: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578</Words>
  <Application>Microsoft Office PowerPoint</Application>
  <PresentationFormat>사용자 지정</PresentationFormat>
  <Paragraphs>146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Calibri</vt:lpstr>
      <vt:lpstr>맑은 고딕</vt:lpstr>
      <vt:lpstr>맑은 고딕</vt:lpstr>
      <vt:lpstr>Segoe UI Black</vt:lpstr>
      <vt:lpstr>Arial</vt:lpstr>
      <vt:lpstr>Arial Black</vt:lpstr>
      <vt:lpstr>Stardos Stencil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Nguyen</dc:creator>
  <cp:lastModifiedBy>park</cp:lastModifiedBy>
  <cp:revision>47</cp:revision>
  <dcterms:modified xsi:type="dcterms:W3CDTF">2020-10-20T12:56:17Z</dcterms:modified>
</cp:coreProperties>
</file>