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899650" cy="6875463"/>
  <p:notesSz cx="6858000" cy="9144000"/>
  <p:embeddedFontLst>
    <p:embeddedFont>
      <p:font typeface="Arial Black" panose="020B0A04020102020204" pitchFamily="34" charset="0"/>
      <p:regular r:id="rId19"/>
      <p:bold r:id="rId20"/>
    </p:embeddedFont>
    <p:embeddedFont>
      <p:font typeface="Stardos Stencil" panose="020B0600000101010101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5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F6CF58-75B9-4415-B27E-282BAE2713DC}">
  <a:tblStyle styleId="{30F6CF58-75B9-4415-B27E-282BAE2713DC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1470" y="150"/>
      </p:cViewPr>
      <p:guideLst>
        <p:guide orient="horz" pos="2165"/>
        <p:guide pos="31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ko-KR"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6" name="Google Shape;4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8" name="Google Shape;4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3" name="Google Shape;5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3" name="Google Shape;5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9" name="Google Shape;2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5" name="Google Shape;3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143000"/>
            <a:ext cx="44450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42474" y="1125221"/>
            <a:ext cx="8414703" cy="239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37456" y="3611210"/>
            <a:ext cx="7424738" cy="165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/>
            </a:lvl1pPr>
            <a:lvl2pPr lvl="1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/>
            </a:lvl2pPr>
            <a:lvl3pPr lvl="2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/>
            </a:lvl3pPr>
            <a:lvl4pPr lvl="3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4pPr>
            <a:lvl5pPr lvl="4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5pPr>
            <a:lvl6pPr lvl="5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6pPr>
            <a:lvl7pPr lvl="6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7pPr>
            <a:lvl8pPr lvl="7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8pPr>
            <a:lvl9pPr lvl="8" algn="ctr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세로 텍스트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768616" y="-257741"/>
            <a:ext cx="4362418" cy="853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텍스트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5238425" y="2212067"/>
            <a:ext cx="5826637" cy="213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907329" y="139329"/>
            <a:ext cx="5826637" cy="6280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675445" y="1714093"/>
            <a:ext cx="8538448" cy="286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15"/>
              <a:buFont typeface="Calibri"/>
              <a:buNone/>
              <a:defRPr sz="601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675445" y="4601151"/>
            <a:ext cx="8538448" cy="1504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2005"/>
              <a:buNone/>
              <a:defRPr sz="2004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805"/>
              <a:buNone/>
              <a:defRPr sz="180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rgbClr val="888888"/>
              </a:buClr>
              <a:buSzPts val="1604"/>
              <a:buNone/>
              <a:defRPr sz="160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5011698" y="1830274"/>
            <a:ext cx="4207351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681890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681892" y="1685444"/>
            <a:ext cx="4188015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81892" y="2511454"/>
            <a:ext cx="4188015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5011698" y="1685444"/>
            <a:ext cx="4208641" cy="826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406"/>
              <a:buNone/>
              <a:defRPr sz="2406" b="1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None/>
              <a:defRPr sz="2004" b="1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None/>
              <a:defRPr sz="1804" b="1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5011698" y="2511454"/>
            <a:ext cx="4208641" cy="3693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2308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Char char="•"/>
              <a:defRPr sz="3208"/>
            </a:lvl1pPr>
            <a:lvl2pPr marL="914400" lvl="1" indent="-406844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Char char="•"/>
              <a:defRPr sz="2807"/>
            </a:lvl2pPr>
            <a:lvl3pPr marL="1371600" lvl="2" indent="-381381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Char char="•"/>
              <a:defRPr sz="2406"/>
            </a:lvl3pPr>
            <a:lvl4pPr marL="1828800" lvl="3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4pPr>
            <a:lvl5pPr marL="2286000" lvl="4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5pPr>
            <a:lvl6pPr marL="2743200" lvl="5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6pPr>
            <a:lvl7pPr marL="3200400" lvl="6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7pPr>
            <a:lvl8pPr marL="3657600" lvl="7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8pPr>
            <a:lvl9pPr marL="4114800" lvl="8" indent="-355917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Char char="•"/>
              <a:defRPr sz="2004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81890" y="458364"/>
            <a:ext cx="3192895" cy="160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8"/>
              <a:buFont typeface="Calibri"/>
              <a:buNone/>
              <a:defRPr sz="320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4208641" y="989941"/>
            <a:ext cx="5011698" cy="4886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3208"/>
              <a:buFont typeface="Arial"/>
              <a:buNone/>
              <a:defRPr sz="320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None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None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None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681890" y="2062639"/>
            <a:ext cx="3192895" cy="3821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1604"/>
              <a:buNone/>
              <a:defRPr sz="1604"/>
            </a:lvl1pPr>
            <a:lvl2pPr marL="914400" lvl="1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404"/>
              <a:buNone/>
              <a:defRPr sz="1404"/>
            </a:lvl2pPr>
            <a:lvl3pPr marL="1371600" lvl="2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203"/>
              <a:buNone/>
              <a:defRPr sz="1203"/>
            </a:lvl3pPr>
            <a:lvl4pPr marL="1828800" lvl="3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4pPr>
            <a:lvl5pPr marL="2286000" lvl="4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5pPr>
            <a:lvl6pPr marL="2743200" lvl="5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6pPr>
            <a:lvl7pPr marL="3200400" lvl="6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7pPr>
            <a:lvl8pPr marL="3657600" lvl="7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8pPr>
            <a:lvl9pPr marL="4114800" lvl="8" indent="-228600" algn="l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003"/>
              <a:buNone/>
              <a:defRPr sz="1003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80601" y="366056"/>
            <a:ext cx="8538448" cy="132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11"/>
              <a:buFont typeface="Calibri"/>
              <a:buNone/>
              <a:defRPr sz="441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80601" y="1830274"/>
            <a:ext cx="8538448" cy="4362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844" algn="l" rtl="0">
              <a:lnSpc>
                <a:spcPct val="90000"/>
              </a:lnSpc>
              <a:spcBef>
                <a:spcPts val="1003"/>
              </a:spcBef>
              <a:spcAft>
                <a:spcPts val="0"/>
              </a:spcAft>
              <a:buClr>
                <a:schemeClr val="dk1"/>
              </a:buClr>
              <a:buSzPts val="2807"/>
              <a:buFont typeface="Arial"/>
              <a:buChar char="•"/>
              <a:defRPr sz="280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381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406"/>
              <a:buFont typeface="Arial"/>
              <a:buChar char="•"/>
              <a:defRPr sz="240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9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2005"/>
              <a:buFont typeface="Arial"/>
              <a:buChar char="•"/>
              <a:defRPr sz="20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3217" algn="l" rtl="0">
              <a:lnSpc>
                <a:spcPct val="90000"/>
              </a:lnSpc>
              <a:spcBef>
                <a:spcPts val="501"/>
              </a:spcBef>
              <a:spcAft>
                <a:spcPts val="0"/>
              </a:spcAft>
              <a:buClr>
                <a:schemeClr val="dk1"/>
              </a:buClr>
              <a:buSzPts val="1805"/>
              <a:buFont typeface="Arial"/>
              <a:buChar char="•"/>
              <a:defRPr sz="18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0601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279259" y="6372537"/>
            <a:ext cx="3341132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991628" y="6372537"/>
            <a:ext cx="2227421" cy="3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3"/>
              <a:buFont typeface="Arial"/>
              <a:buNone/>
              <a:defRPr sz="120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8.png"/><Relationship Id="rId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image" Target="../media/image28.png"/><Relationship Id="rId9" Type="http://schemas.openxmlformats.org/officeDocument/2006/relationships/image" Target="../media/image6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33.jp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.png"/><Relationship Id="rId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23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/>
          <p:nvPr/>
        </p:nvSpPr>
        <p:spPr>
          <a:xfrm>
            <a:off x="347349" y="1650276"/>
            <a:ext cx="1407491" cy="369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-29833" y="1566008"/>
            <a:ext cx="204891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[ Tập.9 ]</a:t>
            </a:r>
            <a:endParaRPr sz="20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82881" y="118872"/>
            <a:ext cx="2459736" cy="731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8831485" y="118872"/>
            <a:ext cx="972273" cy="32337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82880" y="6328102"/>
            <a:ext cx="3775662" cy="544011"/>
          </a:xfrm>
          <a:prstGeom prst="rect">
            <a:avLst/>
          </a:prstGeom>
          <a:solidFill>
            <a:srgbClr val="A3D8E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321" y="3711765"/>
            <a:ext cx="5145087" cy="4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5320" y="2066566"/>
            <a:ext cx="5145087" cy="4921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39019" y="2176374"/>
            <a:ext cx="567768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ko-KR" sz="4400" b="1" i="0" u="none" strike="noStrike" cap="none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44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400" b="1" i="0" u="none" strike="noStrike" cap="none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ko-KR" sz="44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ko-KR" sz="44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-KR" sz="4400" b="1" i="0" u="none" strike="noStrike" cap="none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ở</a:t>
            </a:r>
            <a:r>
              <a:rPr lang="ko-KR" sz="44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400" b="1" i="0" u="none" strike="noStrike" cap="none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quán</a:t>
            </a:r>
            <a:r>
              <a:rPr lang="ko-KR" sz="44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4400" b="1" i="0" u="none" strike="noStrike" cap="none" dirty="0" err="1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karaoke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8165" y="1073791"/>
            <a:ext cx="3226250" cy="3449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/>
          <p:cNvPicPr preferRelativeResize="0"/>
          <p:nvPr/>
        </p:nvPicPr>
        <p:blipFill rotWithShape="1">
          <a:blip r:embed="rId6">
            <a:alphaModFix/>
          </a:blip>
          <a:srcRect l="40253" t="25786" r="34816" b="25282"/>
          <a:stretch/>
        </p:blipFill>
        <p:spPr>
          <a:xfrm>
            <a:off x="738104" y="5752527"/>
            <a:ext cx="1579072" cy="7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576283" y="5784416"/>
            <a:ext cx="2096961" cy="8254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3"/>
          <p:cNvGrpSpPr/>
          <p:nvPr/>
        </p:nvGrpSpPr>
        <p:grpSpPr>
          <a:xfrm>
            <a:off x="5717106" y="5611499"/>
            <a:ext cx="4075614" cy="1192107"/>
            <a:chOff x="5717106" y="5611499"/>
            <a:chExt cx="4075614" cy="1192107"/>
          </a:xfrm>
        </p:grpSpPr>
        <p:pic>
          <p:nvPicPr>
            <p:cNvPr id="101" name="Google Shape;101;p1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3"/>
          <p:cNvSpPr txBox="1"/>
          <p:nvPr/>
        </p:nvSpPr>
        <p:spPr>
          <a:xfrm>
            <a:off x="2358519" y="4612092"/>
            <a:ext cx="336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Điểm</a:t>
            </a:r>
            <a:r>
              <a:rPr lang="ko-KR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bắt</a:t>
            </a:r>
            <a:r>
              <a:rPr lang="ko-KR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lửa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23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9320" y="2321638"/>
            <a:ext cx="2835321" cy="215089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/>
        </p:spPr>
      </p:pic>
      <p:sp>
        <p:nvSpPr>
          <p:cNvPr id="380" name="Google Shape;380;p23"/>
          <p:cNvSpPr txBox="1"/>
          <p:nvPr/>
        </p:nvSpPr>
        <p:spPr>
          <a:xfrm>
            <a:off x="5479320" y="4627449"/>
            <a:ext cx="406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Điểm</a:t>
            </a:r>
            <a:r>
              <a:rPr lang="ko-KR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bùng</a:t>
            </a:r>
            <a:r>
              <a:rPr lang="ko-KR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phát</a:t>
            </a:r>
            <a:r>
              <a:rPr lang="ko-KR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lửa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3"/>
          <p:cNvSpPr txBox="1"/>
          <p:nvPr/>
        </p:nvSpPr>
        <p:spPr>
          <a:xfrm>
            <a:off x="1722525" y="5088398"/>
            <a:ext cx="33633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Nhiệt độ thấp nhất khi bắt đầu bắt lửa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3"/>
          <p:cNvSpPr txBox="1"/>
          <p:nvPr/>
        </p:nvSpPr>
        <p:spPr>
          <a:xfrm>
            <a:off x="5721819" y="5068215"/>
            <a:ext cx="266290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Nhiệt độ khi lửa bùng cháy mà không cần điểm bắt lửa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3"/>
          <p:cNvSpPr txBox="1"/>
          <p:nvPr/>
        </p:nvSpPr>
        <p:spPr>
          <a:xfrm>
            <a:off x="967870" y="1601026"/>
            <a:ext cx="88443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23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6514" y="2321638"/>
            <a:ext cx="2835321" cy="21315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/>
        </p:spPr>
      </p:pic>
      <p:sp>
        <p:nvSpPr>
          <p:cNvPr id="385" name="Google Shape;385;p23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9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86" name="Google Shape;386;p23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387" name="Google Shape;387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23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5" name="Google Shape;395;p23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23"/>
          <p:cNvPicPr preferRelativeResize="0"/>
          <p:nvPr/>
        </p:nvPicPr>
        <p:blipFill rotWithShape="1">
          <a:blip r:embed="rId10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371;p22">
            <a:extLst>
              <a:ext uri="{FF2B5EF4-FFF2-40B4-BE49-F238E27FC236}">
                <a16:creationId xmlns:a16="http://schemas.microsoft.com/office/drawing/2014/main" id="{F6B67744-CC2F-4B3A-98DF-FD16CBAB40CA}"/>
              </a:ext>
            </a:extLst>
          </p:cNvPr>
          <p:cNvSpPr/>
          <p:nvPr/>
        </p:nvSpPr>
        <p:spPr>
          <a:xfrm>
            <a:off x="1123314" y="-8773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cháy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nổ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karaoke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372;p22">
            <a:extLst>
              <a:ext uri="{FF2B5EF4-FFF2-40B4-BE49-F238E27FC236}">
                <a16:creationId xmlns:a16="http://schemas.microsoft.com/office/drawing/2014/main" id="{9044A88E-2E2B-4683-A037-DB9A38C7EF26}"/>
              </a:ext>
            </a:extLst>
          </p:cNvPr>
          <p:cNvSpPr/>
          <p:nvPr/>
        </p:nvSpPr>
        <p:spPr>
          <a:xfrm>
            <a:off x="418216" y="239295"/>
            <a:ext cx="61411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ECA9D963-1540-4294-AD9D-5BE71C8EAEEF}"/>
              </a:ext>
            </a:extLst>
          </p:cNvPr>
          <p:cNvSpPr/>
          <p:nvPr/>
        </p:nvSpPr>
        <p:spPr>
          <a:xfrm>
            <a:off x="2479034" y="1597846"/>
            <a:ext cx="5213582" cy="4282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vi-VN" altLang="ko-KR" sz="1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Mọi vật đều có điểm bắt lửa thấp hơn điểm phát lửa</a:t>
            </a:r>
            <a:endParaRPr lang="vi-VN" altLang="ko-KR" sz="105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다이아몬드 26">
            <a:extLst>
              <a:ext uri="{FF2B5EF4-FFF2-40B4-BE49-F238E27FC236}">
                <a16:creationId xmlns:a16="http://schemas.microsoft.com/office/drawing/2014/main" id="{5A67127A-0758-4F5F-BB56-B116269625DB}"/>
              </a:ext>
            </a:extLst>
          </p:cNvPr>
          <p:cNvSpPr/>
          <p:nvPr/>
        </p:nvSpPr>
        <p:spPr>
          <a:xfrm>
            <a:off x="2099021" y="4759545"/>
            <a:ext cx="259498" cy="25949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다이아몬드 27">
            <a:extLst>
              <a:ext uri="{FF2B5EF4-FFF2-40B4-BE49-F238E27FC236}">
                <a16:creationId xmlns:a16="http://schemas.microsoft.com/office/drawing/2014/main" id="{6D148E79-654D-41EE-8D77-E65F39406556}"/>
              </a:ext>
            </a:extLst>
          </p:cNvPr>
          <p:cNvSpPr/>
          <p:nvPr/>
        </p:nvSpPr>
        <p:spPr>
          <a:xfrm>
            <a:off x="5219822" y="4798907"/>
            <a:ext cx="259498" cy="25949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4"/>
          <p:cNvSpPr txBox="1"/>
          <p:nvPr/>
        </p:nvSpPr>
        <p:spPr>
          <a:xfrm>
            <a:off x="870296" y="1276500"/>
            <a:ext cx="5026200" cy="46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400" b="1" i="0" u="none" strike="noStrike" cap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“Thuốc lá điện tử không thể gây cháy và vô hại?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Thuốc lá điện từ (pin) có thể gây cháy nổ</a:t>
            </a:r>
            <a:endParaRPr sz="18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Bảo quản pin bằng thiết bị riêng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Đọc kĩ hướng dẫn sử dụng pin và quy tắc an toàn khi dùng thuốc lá điện tử</a:t>
            </a:r>
            <a:r>
              <a:rPr lang="ko-K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ko-K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Không sạc khi ngủ hay ra ngoài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6" name="Google Shape;406;p24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6662" y="2212200"/>
            <a:ext cx="2894297" cy="163570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pic>
        <p:nvPicPr>
          <p:cNvPr id="407" name="Google Shape;407;p24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59385" y="4074638"/>
            <a:ext cx="2968850" cy="16427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408" name="Google Shape;408;p24"/>
          <p:cNvSpPr/>
          <p:nvPr/>
        </p:nvSpPr>
        <p:spPr>
          <a:xfrm>
            <a:off x="5859385" y="4258556"/>
            <a:ext cx="1457085" cy="1458788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4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10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410" name="Google Shape;410;p24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411" name="Google Shape;41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2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5" name="Google Shape;415;p24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9" name="Google Shape;419;p24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4"/>
          <p:cNvPicPr preferRelativeResize="0"/>
          <p:nvPr/>
        </p:nvPicPr>
        <p:blipFill rotWithShape="1">
          <a:blip r:embed="rId10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71;p22">
            <a:extLst>
              <a:ext uri="{FF2B5EF4-FFF2-40B4-BE49-F238E27FC236}">
                <a16:creationId xmlns:a16="http://schemas.microsoft.com/office/drawing/2014/main" id="{17A0FE1C-00EA-4C97-8295-FEA7BE2910E4}"/>
              </a:ext>
            </a:extLst>
          </p:cNvPr>
          <p:cNvSpPr/>
          <p:nvPr/>
        </p:nvSpPr>
        <p:spPr>
          <a:xfrm>
            <a:off x="1123314" y="-8773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cháy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nổ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karaoke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72;p22">
            <a:extLst>
              <a:ext uri="{FF2B5EF4-FFF2-40B4-BE49-F238E27FC236}">
                <a16:creationId xmlns:a16="http://schemas.microsoft.com/office/drawing/2014/main" id="{1D038266-8675-4AA6-927E-95D12336F9A2}"/>
              </a:ext>
            </a:extLst>
          </p:cNvPr>
          <p:cNvSpPr/>
          <p:nvPr/>
        </p:nvSpPr>
        <p:spPr>
          <a:xfrm>
            <a:off x="418216" y="239295"/>
            <a:ext cx="61411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다이아몬드 23">
            <a:extLst>
              <a:ext uri="{FF2B5EF4-FFF2-40B4-BE49-F238E27FC236}">
                <a16:creationId xmlns:a16="http://schemas.microsoft.com/office/drawing/2014/main" id="{3F6E9A33-64FE-47C0-9321-E68BB36833CB}"/>
              </a:ext>
            </a:extLst>
          </p:cNvPr>
          <p:cNvSpPr/>
          <p:nvPr/>
        </p:nvSpPr>
        <p:spPr>
          <a:xfrm>
            <a:off x="628594" y="1786697"/>
            <a:ext cx="232018" cy="232018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7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25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5720" y="1662690"/>
            <a:ext cx="1794487" cy="2097845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30" name="Google Shape;430;p25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925" y="1651870"/>
            <a:ext cx="1627440" cy="2123428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31" name="Google Shape;431;p25" descr="화면 캡처"/>
          <p:cNvPicPr preferRelativeResize="0"/>
          <p:nvPr/>
        </p:nvPicPr>
        <p:blipFill rotWithShape="1">
          <a:blip r:embed="rId6">
            <a:alphaModFix/>
          </a:blip>
          <a:srcRect l="14649" t="-1000" r="17219"/>
          <a:stretch/>
        </p:blipFill>
        <p:spPr>
          <a:xfrm>
            <a:off x="6529941" y="1636395"/>
            <a:ext cx="1521480" cy="2173590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432" name="Google Shape;432;p25"/>
          <p:cNvSpPr txBox="1"/>
          <p:nvPr/>
        </p:nvSpPr>
        <p:spPr>
          <a:xfrm>
            <a:off x="2553885" y="1351338"/>
            <a:ext cx="1448670" cy="300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(Đèn di động)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5"/>
          <p:cNvSpPr txBox="1"/>
          <p:nvPr/>
        </p:nvSpPr>
        <p:spPr>
          <a:xfrm>
            <a:off x="4596658" y="1184818"/>
            <a:ext cx="1452600" cy="2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(Màn hình hướng dẫn)</a:t>
            </a:r>
            <a:endParaRPr sz="1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25"/>
          <p:cNvSpPr txBox="1"/>
          <p:nvPr/>
        </p:nvSpPr>
        <p:spPr>
          <a:xfrm>
            <a:off x="6761414" y="1351350"/>
            <a:ext cx="11913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(Đèn báo)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25"/>
          <p:cNvSpPr/>
          <p:nvPr/>
        </p:nvSpPr>
        <p:spPr>
          <a:xfrm>
            <a:off x="2374103" y="4134851"/>
            <a:ext cx="5694218" cy="167548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5"/>
          <p:cNvSpPr txBox="1"/>
          <p:nvPr/>
        </p:nvSpPr>
        <p:spPr>
          <a:xfrm>
            <a:off x="2600343" y="4139725"/>
            <a:ext cx="5694300" cy="19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Lắp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bị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chặn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âm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thanh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tự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để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ngăn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Kiểm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cửa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vào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Xác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định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trí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đèn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mất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5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11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438" name="Google Shape;438;p25"/>
          <p:cNvSpPr/>
          <p:nvPr/>
        </p:nvSpPr>
        <p:spPr>
          <a:xfrm>
            <a:off x="339112" y="241897"/>
            <a:ext cx="65098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5"/>
          <p:cNvSpPr/>
          <p:nvPr/>
        </p:nvSpPr>
        <p:spPr>
          <a:xfrm>
            <a:off x="1111230" y="6202"/>
            <a:ext cx="6877987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cầu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toàn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thoát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hiểm</a:t>
            </a:r>
            <a:endParaRPr lang="en-US"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5"/>
          <p:cNvSpPr txBox="1"/>
          <p:nvPr/>
        </p:nvSpPr>
        <p:spPr>
          <a:xfrm>
            <a:off x="8313750" y="1354925"/>
            <a:ext cx="16275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(Bình chữa cháy) cháy)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25" descr="화면 캡처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70756" y="1636395"/>
            <a:ext cx="1395712" cy="2187739"/>
          </a:xfrm>
          <a:prstGeom prst="rect">
            <a:avLst/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42" name="Google Shape;442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216" y="1697992"/>
            <a:ext cx="1671941" cy="2126142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5"/>
          <p:cNvSpPr txBox="1"/>
          <p:nvPr/>
        </p:nvSpPr>
        <p:spPr>
          <a:xfrm>
            <a:off x="831576" y="1351350"/>
            <a:ext cx="9450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(Chuông)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4" name="Google Shape;444;p25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445" name="Google Shape;445;p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6" name="Google Shape;446;p2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Google Shape;447;p2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25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25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5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25"/>
          <p:cNvPicPr preferRelativeResize="0"/>
          <p:nvPr/>
        </p:nvPicPr>
        <p:blipFill rotWithShape="1">
          <a:blip r:embed="rId13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다이아몬드 29">
            <a:extLst>
              <a:ext uri="{FF2B5EF4-FFF2-40B4-BE49-F238E27FC236}">
                <a16:creationId xmlns:a16="http://schemas.microsoft.com/office/drawing/2014/main" id="{33A34EEA-F084-43B8-9F09-FA3A8A9D0064}"/>
              </a:ext>
            </a:extLst>
          </p:cNvPr>
          <p:cNvSpPr/>
          <p:nvPr/>
        </p:nvSpPr>
        <p:spPr>
          <a:xfrm>
            <a:off x="2435925" y="4400956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12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462" name="Google Shape;462;p26"/>
          <p:cNvGrpSpPr/>
          <p:nvPr/>
        </p:nvGrpSpPr>
        <p:grpSpPr>
          <a:xfrm>
            <a:off x="1302832" y="4199580"/>
            <a:ext cx="5585274" cy="540000"/>
            <a:chOff x="1020333" y="1700116"/>
            <a:chExt cx="6394621" cy="540000"/>
          </a:xfrm>
        </p:grpSpPr>
        <p:sp>
          <p:nvSpPr>
            <p:cNvPr id="463" name="Google Shape;463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ko-K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출입구 및 피난안내도 확인하기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65" name="Google Shape;465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26"/>
            <p:cNvSpPr/>
            <p:nvPr/>
          </p:nvSpPr>
          <p:spPr>
            <a:xfrm>
              <a:off x="1020333" y="1766757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7" name="Google Shape;467;p26"/>
          <p:cNvGrpSpPr/>
          <p:nvPr/>
        </p:nvGrpSpPr>
        <p:grpSpPr>
          <a:xfrm>
            <a:off x="1302833" y="4964650"/>
            <a:ext cx="5585272" cy="540000"/>
            <a:chOff x="1020334" y="1700116"/>
            <a:chExt cx="6394620" cy="540000"/>
          </a:xfrm>
        </p:grpSpPr>
        <p:sp>
          <p:nvSpPr>
            <p:cNvPr id="468" name="Google Shape;468;p26"/>
            <p:cNvSpPr/>
            <p:nvPr/>
          </p:nvSpPr>
          <p:spPr>
            <a:xfrm>
              <a:off x="1649616" y="1700116"/>
              <a:ext cx="5765338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ko-K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소방시설 위치 확인하기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1020344" y="1700116"/>
              <a:ext cx="6407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70" name="Google Shape;470;p26"/>
            <p:cNvSpPr txBox="1"/>
            <p:nvPr/>
          </p:nvSpPr>
          <p:spPr>
            <a:xfrm>
              <a:off x="1120097" y="1700116"/>
              <a:ext cx="6217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1020334" y="1766757"/>
              <a:ext cx="620002" cy="3960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26"/>
          <p:cNvGrpSpPr/>
          <p:nvPr/>
        </p:nvGrpSpPr>
        <p:grpSpPr>
          <a:xfrm>
            <a:off x="1245151" y="5317979"/>
            <a:ext cx="5642955" cy="945001"/>
            <a:chOff x="1020333" y="1700115"/>
            <a:chExt cx="6803198" cy="945001"/>
          </a:xfrm>
        </p:grpSpPr>
        <p:sp>
          <p:nvSpPr>
            <p:cNvPr id="473" name="Google Shape;473;p26"/>
            <p:cNvSpPr/>
            <p:nvPr/>
          </p:nvSpPr>
          <p:spPr>
            <a:xfrm>
              <a:off x="1760369" y="2105116"/>
              <a:ext cx="6063162" cy="540000"/>
            </a:xfrm>
            <a:prstGeom prst="roundRect">
              <a:avLst>
                <a:gd name="adj" fmla="val 0"/>
              </a:avLst>
            </a:prstGeom>
            <a:solidFill>
              <a:srgbClr val="189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ko-KR" sz="16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대피로 2곳 이상 생각해 두기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6"/>
            <p:cNvSpPr/>
            <p:nvPr/>
          </p:nvSpPr>
          <p:spPr>
            <a:xfrm>
              <a:off x="1077661" y="2105116"/>
              <a:ext cx="673295" cy="540000"/>
            </a:xfrm>
            <a:prstGeom prst="roundRect">
              <a:avLst>
                <a:gd name="adj" fmla="val 0"/>
              </a:avLst>
            </a:prstGeom>
            <a:solidFill>
              <a:srgbClr val="D9E0E8"/>
            </a:solidFill>
            <a:ln>
              <a:noFill/>
            </a:ln>
          </p:spPr>
          <p:txBody>
            <a:bodyPr spcFirstLastPara="1" wrap="square" lIns="0" tIns="0" rIns="108000" bIns="0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50"/>
                <a:buFont typeface="Calibri"/>
                <a:buNone/>
              </a:pPr>
              <a:endParaRPr sz="1050" b="1" i="0" u="none" strike="noStrike" cap="none">
                <a:solidFill>
                  <a:srgbClr val="595959"/>
                </a:solidFill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sp>
          <p:nvSpPr>
            <p:cNvPr id="475" name="Google Shape;475;p26"/>
            <p:cNvSpPr txBox="1"/>
            <p:nvPr/>
          </p:nvSpPr>
          <p:spPr>
            <a:xfrm>
              <a:off x="1120097" y="1700115"/>
              <a:ext cx="598357" cy="364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6"/>
            <p:cNvSpPr/>
            <p:nvPr/>
          </p:nvSpPr>
          <p:spPr>
            <a:xfrm>
              <a:off x="1020333" y="1766756"/>
              <a:ext cx="620002" cy="3960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1" i="0" u="none" strike="noStrike" cap="none">
                <a:solidFill>
                  <a:srgbClr val="189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7" name="Google Shape;477;p26"/>
          <p:cNvSpPr txBox="1"/>
          <p:nvPr/>
        </p:nvSpPr>
        <p:spPr>
          <a:xfrm>
            <a:off x="4458908" y="2652099"/>
            <a:ext cx="5100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0211" y="1551961"/>
            <a:ext cx="3128543" cy="2200275"/>
          </a:xfrm>
          <a:prstGeom prst="rect">
            <a:avLst/>
          </a:prstGeom>
          <a:noFill/>
          <a:ln w="76200" cap="rnd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80000"/>
              </a:srgbClr>
            </a:outerShdw>
            <a:reflection stA="52000" endA="300" endPos="18000" dist="25400" dir="5400000" sy="-100000" algn="bl" rotWithShape="0"/>
          </a:effectLst>
        </p:spPr>
      </p:pic>
      <p:pic>
        <p:nvPicPr>
          <p:cNvPr id="479" name="Google Shape;479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1671" y="1551961"/>
            <a:ext cx="3128543" cy="2200275"/>
          </a:xfrm>
          <a:prstGeom prst="rect">
            <a:avLst/>
          </a:prstGeom>
          <a:noFill/>
          <a:ln w="76200" cap="rnd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80000"/>
              </a:srgbClr>
            </a:outerShdw>
            <a:reflection stA="52000" endA="300" endPos="18000" dist="25400" dir="5400000" sy="-100000" algn="bl" rotWithShape="0"/>
          </a:effectLst>
        </p:spPr>
      </p:pic>
      <p:sp>
        <p:nvSpPr>
          <p:cNvPr id="483" name="Google Shape;483;p26"/>
          <p:cNvSpPr/>
          <p:nvPr/>
        </p:nvSpPr>
        <p:spPr>
          <a:xfrm>
            <a:off x="1813258" y="1695109"/>
            <a:ext cx="1902720" cy="217787"/>
          </a:xfrm>
          <a:prstGeom prst="rect">
            <a:avLst/>
          </a:prstGeom>
          <a:solidFill>
            <a:srgbClr val="E70012"/>
          </a:solidFill>
          <a:ln w="25400" cap="flat" cmpd="sng">
            <a:solidFill>
              <a:srgbClr val="E700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Hướng</a:t>
            </a:r>
            <a:r>
              <a:rPr lang="ko-K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dẫn</a:t>
            </a:r>
            <a:r>
              <a:rPr lang="ko-K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thoát</a:t>
            </a:r>
            <a:r>
              <a:rPr lang="ko-K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4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nạn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6"/>
          <p:cNvSpPr/>
          <p:nvPr/>
        </p:nvSpPr>
        <p:spPr>
          <a:xfrm>
            <a:off x="1905713" y="4298932"/>
            <a:ext cx="4953714" cy="350321"/>
          </a:xfrm>
          <a:prstGeom prst="rect">
            <a:avLst/>
          </a:prstGeom>
          <a:solidFill>
            <a:srgbClr val="189EBE"/>
          </a:solidFill>
          <a:ln w="25400" cap="flat" cmpd="sng">
            <a:solidFill>
              <a:srgbClr val="189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Kiểm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cổng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hướng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dẫn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thoát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nạn</a:t>
            </a: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6"/>
          <p:cNvSpPr/>
          <p:nvPr/>
        </p:nvSpPr>
        <p:spPr>
          <a:xfrm>
            <a:off x="1970040" y="5079293"/>
            <a:ext cx="4780082" cy="350321"/>
          </a:xfrm>
          <a:prstGeom prst="rect">
            <a:avLst/>
          </a:prstGeom>
          <a:solidFill>
            <a:srgbClr val="189EBE"/>
          </a:solidFill>
          <a:ln w="25400" cap="flat" cmpd="sng">
            <a:solidFill>
              <a:srgbClr val="189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Kiểm tra vị trí thiết bị cứu hoả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6"/>
          <p:cNvSpPr/>
          <p:nvPr/>
        </p:nvSpPr>
        <p:spPr>
          <a:xfrm>
            <a:off x="1926823" y="5891039"/>
            <a:ext cx="4803653" cy="350321"/>
          </a:xfrm>
          <a:prstGeom prst="rect">
            <a:avLst/>
          </a:prstGeom>
          <a:solidFill>
            <a:srgbClr val="189EBE"/>
          </a:solidFill>
          <a:ln w="25400" cap="flat" cmpd="sng">
            <a:solidFill>
              <a:srgbClr val="189EB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Kiểm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tra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trước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lối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thoát</a:t>
            </a:r>
            <a:r>
              <a:rPr lang="ko-K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8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hiểm</a:t>
            </a:r>
            <a:r>
              <a:rPr lang="ko-K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ko-KR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7" name="Google Shape;487;p26"/>
          <p:cNvGrpSpPr/>
          <p:nvPr/>
        </p:nvGrpSpPr>
        <p:grpSpPr>
          <a:xfrm>
            <a:off x="5821577" y="5720874"/>
            <a:ext cx="4075614" cy="1192107"/>
            <a:chOff x="5717106" y="5611499"/>
            <a:chExt cx="4075614" cy="1192107"/>
          </a:xfrm>
        </p:grpSpPr>
        <p:pic>
          <p:nvPicPr>
            <p:cNvPr id="488" name="Google Shape;488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26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6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6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6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6" name="Google Shape;496;p26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26"/>
          <p:cNvPicPr preferRelativeResize="0"/>
          <p:nvPr/>
        </p:nvPicPr>
        <p:blipFill rotWithShape="1">
          <a:blip r:embed="rId10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8;p25">
            <a:extLst>
              <a:ext uri="{FF2B5EF4-FFF2-40B4-BE49-F238E27FC236}">
                <a16:creationId xmlns:a16="http://schemas.microsoft.com/office/drawing/2014/main" id="{1BBB3C16-7810-4EDB-AF4F-816B3B7916F3}"/>
              </a:ext>
            </a:extLst>
          </p:cNvPr>
          <p:cNvSpPr/>
          <p:nvPr/>
        </p:nvSpPr>
        <p:spPr>
          <a:xfrm>
            <a:off x="339112" y="241897"/>
            <a:ext cx="65098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39;p25">
            <a:extLst>
              <a:ext uri="{FF2B5EF4-FFF2-40B4-BE49-F238E27FC236}">
                <a16:creationId xmlns:a16="http://schemas.microsoft.com/office/drawing/2014/main" id="{97FA4A77-6D9A-4719-BBBC-512995D77449}"/>
              </a:ext>
            </a:extLst>
          </p:cNvPr>
          <p:cNvSpPr/>
          <p:nvPr/>
        </p:nvSpPr>
        <p:spPr>
          <a:xfrm>
            <a:off x="1111230" y="6202"/>
            <a:ext cx="6877987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cầu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an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toàn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thoát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hiểm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다이아몬드 44">
            <a:extLst>
              <a:ext uri="{FF2B5EF4-FFF2-40B4-BE49-F238E27FC236}">
                <a16:creationId xmlns:a16="http://schemas.microsoft.com/office/drawing/2014/main" id="{23BE6629-AE8F-4E90-893F-57258F2E03C2}"/>
              </a:ext>
            </a:extLst>
          </p:cNvPr>
          <p:cNvSpPr/>
          <p:nvPr/>
        </p:nvSpPr>
        <p:spPr>
          <a:xfrm>
            <a:off x="1346021" y="4221896"/>
            <a:ext cx="491262" cy="491262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다이아몬드 45">
            <a:extLst>
              <a:ext uri="{FF2B5EF4-FFF2-40B4-BE49-F238E27FC236}">
                <a16:creationId xmlns:a16="http://schemas.microsoft.com/office/drawing/2014/main" id="{CA333667-E1EC-4284-BF4F-785FC9C10B22}"/>
              </a:ext>
            </a:extLst>
          </p:cNvPr>
          <p:cNvSpPr/>
          <p:nvPr/>
        </p:nvSpPr>
        <p:spPr>
          <a:xfrm>
            <a:off x="1327901" y="4989119"/>
            <a:ext cx="491262" cy="491262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다이아몬드 46">
            <a:extLst>
              <a:ext uri="{FF2B5EF4-FFF2-40B4-BE49-F238E27FC236}">
                <a16:creationId xmlns:a16="http://schemas.microsoft.com/office/drawing/2014/main" id="{9B412ED2-E4FE-496A-952F-E1AE894A6E3C}"/>
              </a:ext>
            </a:extLst>
          </p:cNvPr>
          <p:cNvSpPr/>
          <p:nvPr/>
        </p:nvSpPr>
        <p:spPr>
          <a:xfrm>
            <a:off x="1318092" y="5729104"/>
            <a:ext cx="491262" cy="491262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5700"/>
            <a:ext cx="9922328" cy="689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2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13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507" name="Google Shape;50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596" y="1416808"/>
            <a:ext cx="4736350" cy="46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7"/>
          <p:cNvSpPr/>
          <p:nvPr/>
        </p:nvSpPr>
        <p:spPr>
          <a:xfrm>
            <a:off x="5796849" y="1734844"/>
            <a:ext cx="3555990" cy="372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Điều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cần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nhớ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gặp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hoảng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sợ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ngạt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thở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vì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hít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phải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khí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gas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ko-KR" sz="17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7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Bịt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mũi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mồm,hạ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thấp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cơ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thể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hành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bình</a:t>
            </a:r>
            <a:r>
              <a:rPr lang="ko-KR" sz="1700" b="1" i="0" u="none" strike="noStrike" cap="none" dirty="0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700" b="1" i="0" u="none" strike="noStrike" cap="none" dirty="0" err="1">
                <a:solidFill>
                  <a:srgbClr val="486ED0"/>
                </a:solidFill>
                <a:latin typeface="Arial"/>
                <a:ea typeface="Arial"/>
                <a:cs typeface="Arial"/>
                <a:sym typeface="Arial"/>
              </a:rPr>
              <a:t>tĩnh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5614892" y="1734637"/>
            <a:ext cx="4060747" cy="1556182"/>
            <a:chOff x="1250114" y="1568863"/>
            <a:chExt cx="4806573" cy="2603853"/>
          </a:xfrm>
        </p:grpSpPr>
        <p:sp>
          <p:nvSpPr>
            <p:cNvPr id="510" name="Google Shape;510;p27"/>
            <p:cNvSpPr/>
            <p:nvPr/>
          </p:nvSpPr>
          <p:spPr>
            <a:xfrm>
              <a:off x="3083142" y="1568863"/>
              <a:ext cx="1105706" cy="2603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11" name="Google Shape;511;p27"/>
            <p:cNvGrpSpPr/>
            <p:nvPr/>
          </p:nvGrpSpPr>
          <p:grpSpPr>
            <a:xfrm>
              <a:off x="1250114" y="2451674"/>
              <a:ext cx="4806573" cy="0"/>
              <a:chOff x="1512582" y="2142908"/>
              <a:chExt cx="4806573" cy="0"/>
            </a:xfrm>
          </p:grpSpPr>
          <p:cxnSp>
            <p:nvCxnSpPr>
              <p:cNvPr id="512" name="Google Shape;512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13" name="Google Shape;513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514" name="Google Shape;514;p27"/>
          <p:cNvGrpSpPr/>
          <p:nvPr/>
        </p:nvGrpSpPr>
        <p:grpSpPr>
          <a:xfrm>
            <a:off x="5620763" y="4374980"/>
            <a:ext cx="4060747" cy="1555209"/>
            <a:chOff x="1250115" y="1854451"/>
            <a:chExt cx="4806573" cy="1893957"/>
          </a:xfrm>
        </p:grpSpPr>
        <p:sp>
          <p:nvSpPr>
            <p:cNvPr id="515" name="Google Shape;515;p27"/>
            <p:cNvSpPr/>
            <p:nvPr/>
          </p:nvSpPr>
          <p:spPr>
            <a:xfrm>
              <a:off x="3083142" y="1854451"/>
              <a:ext cx="1105706" cy="18939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27"/>
            <p:cNvGrpSpPr/>
            <p:nvPr/>
          </p:nvGrpSpPr>
          <p:grpSpPr>
            <a:xfrm>
              <a:off x="1250115" y="2451677"/>
              <a:ext cx="4806573" cy="0"/>
              <a:chOff x="1512582" y="2142908"/>
              <a:chExt cx="4806573" cy="0"/>
            </a:xfrm>
          </p:grpSpPr>
          <p:cxnSp>
            <p:nvCxnSpPr>
              <p:cNvPr id="517" name="Google Shape;517;p27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518" name="Google Shape;518;p27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519" name="Google Shape;519;p27"/>
          <p:cNvSpPr/>
          <p:nvPr/>
        </p:nvSpPr>
        <p:spPr>
          <a:xfrm>
            <a:off x="1565029" y="2841573"/>
            <a:ext cx="1168512" cy="517451"/>
          </a:xfrm>
          <a:prstGeom prst="rect">
            <a:avLst/>
          </a:prstGeom>
          <a:solidFill>
            <a:srgbClr val="5D362C"/>
          </a:solidFill>
          <a:ln w="25400" cap="flat" cmpd="sng">
            <a:solidFill>
              <a:srgbClr val="5D36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ko-K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Che miệng và mũi bằng khen tay hoặc áo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7"/>
          <p:cNvSpPr/>
          <p:nvPr/>
        </p:nvSpPr>
        <p:spPr>
          <a:xfrm>
            <a:off x="4226865" y="3034592"/>
            <a:ext cx="956101" cy="256227"/>
          </a:xfrm>
          <a:prstGeom prst="rect">
            <a:avLst/>
          </a:prstGeom>
          <a:solidFill>
            <a:srgbClr val="5D362C"/>
          </a:solidFill>
          <a:ln w="25400" cap="flat" cmpd="sng">
            <a:solidFill>
              <a:srgbClr val="5D36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7"/>
          <p:cNvSpPr/>
          <p:nvPr/>
        </p:nvSpPr>
        <p:spPr>
          <a:xfrm>
            <a:off x="1565029" y="5514867"/>
            <a:ext cx="1168512" cy="361576"/>
          </a:xfrm>
          <a:prstGeom prst="rect">
            <a:avLst/>
          </a:prstGeom>
          <a:solidFill>
            <a:srgbClr val="5D362C"/>
          </a:solidFill>
          <a:ln w="25400" cap="flat" cmpd="sng">
            <a:solidFill>
              <a:srgbClr val="5D36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7"/>
          <p:cNvSpPr/>
          <p:nvPr/>
        </p:nvSpPr>
        <p:spPr>
          <a:xfrm>
            <a:off x="4014454" y="5461704"/>
            <a:ext cx="1168512" cy="369332"/>
          </a:xfrm>
          <a:prstGeom prst="rect">
            <a:avLst/>
          </a:prstGeom>
          <a:solidFill>
            <a:srgbClr val="5D362C"/>
          </a:solidFill>
          <a:ln w="25400" cap="flat" cmpd="sng">
            <a:solidFill>
              <a:srgbClr val="5D362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7"/>
          <p:cNvSpPr txBox="1"/>
          <p:nvPr/>
        </p:nvSpPr>
        <p:spPr>
          <a:xfrm>
            <a:off x="4230749" y="3047289"/>
            <a:ext cx="922047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ko-K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Hạ thấp tư thế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7"/>
          <p:cNvSpPr txBox="1"/>
          <p:nvPr/>
        </p:nvSpPr>
        <p:spPr>
          <a:xfrm>
            <a:off x="1565029" y="5495115"/>
            <a:ext cx="11946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ko-K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Tháo chạy thật nhanh về 1 hướng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27"/>
          <p:cNvSpPr txBox="1"/>
          <p:nvPr/>
        </p:nvSpPr>
        <p:spPr>
          <a:xfrm>
            <a:off x="4091326" y="5482321"/>
            <a:ext cx="12706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ko-KR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Một tay bám vào tường</a:t>
            </a:r>
            <a:endParaRPr sz="9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6" name="Google Shape;526;p27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527" name="Google Shape;527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2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2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2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p27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5" name="Google Shape;535;p27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27"/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38;p25">
            <a:extLst>
              <a:ext uri="{FF2B5EF4-FFF2-40B4-BE49-F238E27FC236}">
                <a16:creationId xmlns:a16="http://schemas.microsoft.com/office/drawing/2014/main" id="{DF51C2CC-B92C-4D20-869E-80164DEC6CF1}"/>
              </a:ext>
            </a:extLst>
          </p:cNvPr>
          <p:cNvSpPr/>
          <p:nvPr/>
        </p:nvSpPr>
        <p:spPr>
          <a:xfrm>
            <a:off x="339112" y="241897"/>
            <a:ext cx="65098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439;p25">
            <a:extLst>
              <a:ext uri="{FF2B5EF4-FFF2-40B4-BE49-F238E27FC236}">
                <a16:creationId xmlns:a16="http://schemas.microsoft.com/office/drawing/2014/main" id="{56FE488C-0F04-4E6E-96F4-A50F935F1A43}"/>
              </a:ext>
            </a:extLst>
          </p:cNvPr>
          <p:cNvSpPr/>
          <p:nvPr/>
        </p:nvSpPr>
        <p:spPr>
          <a:xfrm>
            <a:off x="1111230" y="6202"/>
            <a:ext cx="6877987" cy="905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Yêu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cầu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toàn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thoát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hiểm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다이아몬드 38">
            <a:extLst>
              <a:ext uri="{FF2B5EF4-FFF2-40B4-BE49-F238E27FC236}">
                <a16:creationId xmlns:a16="http://schemas.microsoft.com/office/drawing/2014/main" id="{A16343E4-FA1C-475C-AE81-B3894A4ADF2F}"/>
              </a:ext>
            </a:extLst>
          </p:cNvPr>
          <p:cNvSpPr/>
          <p:nvPr/>
        </p:nvSpPr>
        <p:spPr>
          <a:xfrm>
            <a:off x="5700170" y="277403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다이아몬드 39">
            <a:extLst>
              <a:ext uri="{FF2B5EF4-FFF2-40B4-BE49-F238E27FC236}">
                <a16:creationId xmlns:a16="http://schemas.microsoft.com/office/drawing/2014/main" id="{06C73A32-6148-4B7D-ADA8-C1FB7B9C7E1F}"/>
              </a:ext>
            </a:extLst>
          </p:cNvPr>
          <p:cNvSpPr/>
          <p:nvPr/>
        </p:nvSpPr>
        <p:spPr>
          <a:xfrm>
            <a:off x="5700169" y="350159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48817" y="1296288"/>
            <a:ext cx="4380582" cy="435866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28"/>
          <p:cNvSpPr/>
          <p:nvPr/>
        </p:nvSpPr>
        <p:spPr>
          <a:xfrm>
            <a:off x="860317" y="3094261"/>
            <a:ext cx="4949825" cy="156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đặc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điểm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những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địa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điểm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đông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dụng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như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phòng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karaoke,chúng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cần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bình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tĩnh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xử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lý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thoát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28"/>
          <p:cNvGrpSpPr/>
          <p:nvPr/>
        </p:nvGrpSpPr>
        <p:grpSpPr>
          <a:xfrm>
            <a:off x="990561" y="2127776"/>
            <a:ext cx="4806573" cy="1569660"/>
            <a:chOff x="1250115" y="1963556"/>
            <a:chExt cx="4806573" cy="1569660"/>
          </a:xfrm>
        </p:grpSpPr>
        <p:sp>
          <p:nvSpPr>
            <p:cNvPr id="548" name="Google Shape;548;p28"/>
            <p:cNvSpPr/>
            <p:nvPr/>
          </p:nvSpPr>
          <p:spPr>
            <a:xfrm>
              <a:off x="3061516" y="196355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49" name="Google Shape;549;p2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550" name="Google Shape;550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1" name="Google Shape;551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552" name="Google Shape;552;p28"/>
          <p:cNvGrpSpPr/>
          <p:nvPr/>
        </p:nvGrpSpPr>
        <p:grpSpPr>
          <a:xfrm>
            <a:off x="990561" y="3637402"/>
            <a:ext cx="4806573" cy="1569660"/>
            <a:chOff x="1250115" y="4748179"/>
            <a:chExt cx="4806573" cy="1569660"/>
          </a:xfrm>
        </p:grpSpPr>
        <p:sp>
          <p:nvSpPr>
            <p:cNvPr id="553" name="Google Shape;553;p28"/>
            <p:cNvSpPr/>
            <p:nvPr/>
          </p:nvSpPr>
          <p:spPr>
            <a:xfrm rot="10800000" flipH="1">
              <a:off x="3079081" y="4748179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4" name="Google Shape;554;p28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555" name="Google Shape;555;p2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56" name="Google Shape;556;p2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559" name="Google Shape;559;p28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560" name="Google Shape;560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1" name="Google Shape;561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3" name="Google Shape;563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4" name="Google Shape;564;p28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28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28"/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8"/>
          <p:cNvSpPr/>
          <p:nvPr/>
        </p:nvSpPr>
        <p:spPr>
          <a:xfrm>
            <a:off x="1707125" y="235950"/>
            <a:ext cx="6736254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Chìa</a:t>
            </a:r>
            <a:r>
              <a:rPr lang="ko-KR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ko-KR" sz="2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khoá</a:t>
            </a:r>
            <a:r>
              <a:rPr lang="ko-KR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ko-KR" sz="2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trong</a:t>
            </a:r>
            <a:r>
              <a:rPr lang="ko-KR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ko-KR" sz="2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an</a:t>
            </a:r>
            <a:r>
              <a:rPr lang="ko-KR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ko-KR" sz="2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toàn</a:t>
            </a:r>
            <a:r>
              <a:rPr lang="ko-KR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ko-KR" sz="2800" b="1" i="0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cháy</a:t>
            </a:r>
            <a:r>
              <a:rPr lang="ko-KR" sz="28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ko-KR" sz="2800" b="1" u="none" strike="noStrike" cap="none" dirty="0" err="1">
                <a:solidFill>
                  <a:schemeClr val="accent1">
                    <a:lumMod val="50000"/>
                  </a:schemeClr>
                </a:solidFill>
                <a:latin typeface="Arial Black"/>
                <a:ea typeface="Arial Black"/>
                <a:cs typeface="Arial Black"/>
                <a:sym typeface="Arial Black"/>
              </a:rPr>
              <a:t>nổ</a:t>
            </a:r>
            <a:endParaRPr sz="2800" b="1" u="none" strike="noStrike" cap="none" dirty="0">
              <a:solidFill>
                <a:schemeClr val="accent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74C313DA-32B7-45BE-A46D-C3A023D203FA}"/>
              </a:ext>
            </a:extLst>
          </p:cNvPr>
          <p:cNvSpPr/>
          <p:nvPr/>
        </p:nvSpPr>
        <p:spPr>
          <a:xfrm>
            <a:off x="424582" y="304270"/>
            <a:ext cx="366798" cy="392357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600" b="1" dirty="0">
              <a:latin typeface="+mj-ea"/>
              <a:ea typeface="+mj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6BC5DD3D-6DA5-4349-AD53-7816CBF30F0C}"/>
              </a:ext>
            </a:extLst>
          </p:cNvPr>
          <p:cNvSpPr/>
          <p:nvPr/>
        </p:nvSpPr>
        <p:spPr>
          <a:xfrm>
            <a:off x="-2251885" y="291600"/>
            <a:ext cx="569741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2"/>
              </a:spcAft>
              <a:defRPr lang="ko-KR" altLang="en-US"/>
            </a:pPr>
            <a:r>
              <a:rPr lang="en-US" altLang="ko-KR" sz="2800" b="1" spc="-300" dirty="0">
                <a:solidFill>
                  <a:schemeClr val="bg1"/>
                </a:solidFill>
                <a:latin typeface="+mj-ea"/>
                <a:ea typeface="+mj-ea"/>
                <a:cs typeface="맑은 고딕"/>
              </a:rPr>
              <a:t>*</a:t>
            </a: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29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8" name="Google Shape;578;p29"/>
          <p:cNvPicPr preferRelativeResize="0"/>
          <p:nvPr/>
        </p:nvPicPr>
        <p:blipFill rotWithShape="1">
          <a:blip r:embed="rId4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52;p25">
            <a:extLst>
              <a:ext uri="{FF2B5EF4-FFF2-40B4-BE49-F238E27FC236}">
                <a16:creationId xmlns:a16="http://schemas.microsoft.com/office/drawing/2014/main" id="{EB114720-F141-4747-B4F2-7667879D0D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31086"/>
          <a:stretch/>
        </p:blipFill>
        <p:spPr>
          <a:xfrm>
            <a:off x="954094" y="2333225"/>
            <a:ext cx="8243694" cy="28511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8155244-FE31-4C0D-A031-E3B8851D8074}"/>
              </a:ext>
            </a:extLst>
          </p:cNvPr>
          <p:cNvSpPr/>
          <p:nvPr/>
        </p:nvSpPr>
        <p:spPr>
          <a:xfrm>
            <a:off x="1532963" y="4368214"/>
            <a:ext cx="7000100" cy="347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err="1"/>
              <a:t>Giáo</a:t>
            </a:r>
            <a:r>
              <a:rPr lang="en-US" altLang="ko-KR" sz="1600" dirty="0"/>
              <a:t> </a:t>
            </a:r>
            <a:r>
              <a:rPr lang="en-US" altLang="ko-KR" sz="1600" dirty="0" err="1"/>
              <a:t>dục</a:t>
            </a:r>
            <a:r>
              <a:rPr lang="en-US" altLang="ko-KR" sz="1600" dirty="0"/>
              <a:t> an </a:t>
            </a:r>
            <a:r>
              <a:rPr lang="en-US" altLang="ko-KR" sz="1600" dirty="0" err="1"/>
              <a:t>toàn</a:t>
            </a:r>
            <a:r>
              <a:rPr lang="en-US" altLang="ko-KR" sz="1600" dirty="0"/>
              <a:t> </a:t>
            </a:r>
            <a:r>
              <a:rPr lang="en-US" altLang="ko-KR" sz="1600" dirty="0" err="1"/>
              <a:t>phòng</a:t>
            </a:r>
            <a:r>
              <a:rPr lang="en-US" altLang="ko-KR" sz="1600" dirty="0"/>
              <a:t> </a:t>
            </a:r>
            <a:r>
              <a:rPr lang="en-US" altLang="ko-KR" sz="1600" dirty="0" err="1"/>
              <a:t>và</a:t>
            </a:r>
            <a:r>
              <a:rPr lang="en-US" altLang="ko-KR" sz="1600" dirty="0"/>
              <a:t> </a:t>
            </a:r>
            <a:r>
              <a:rPr lang="en-US" altLang="ko-KR" sz="1600" dirty="0" err="1"/>
              <a:t>chữa</a:t>
            </a:r>
            <a:r>
              <a:rPr lang="en-US" altLang="ko-KR" sz="1600" dirty="0"/>
              <a:t> </a:t>
            </a:r>
            <a:r>
              <a:rPr lang="en-US" altLang="ko-KR" sz="1600" dirty="0" err="1"/>
              <a:t>cháy</a:t>
            </a:r>
            <a:r>
              <a:rPr lang="en-US" altLang="ko-KR" sz="1600" dirty="0"/>
              <a:t> </a:t>
            </a:r>
            <a:r>
              <a:rPr lang="en-US" altLang="ko-KR" sz="1600" dirty="0" err="1"/>
              <a:t>là</a:t>
            </a:r>
            <a:r>
              <a:rPr lang="en-US" altLang="ko-KR" sz="1600" dirty="0"/>
              <a:t> </a:t>
            </a:r>
            <a:r>
              <a:rPr lang="en-US" altLang="ko-KR" sz="1600" dirty="0" err="1"/>
              <a:t>nền</a:t>
            </a:r>
            <a:r>
              <a:rPr lang="en-US" altLang="ko-KR" sz="1600" dirty="0"/>
              <a:t> </a:t>
            </a:r>
            <a:r>
              <a:rPr lang="en-US" altLang="ko-KR" sz="1600" dirty="0" err="1"/>
              <a:t>tảng</a:t>
            </a:r>
            <a:r>
              <a:rPr lang="en-US" altLang="ko-KR" sz="1600" dirty="0"/>
              <a:t> </a:t>
            </a:r>
            <a:r>
              <a:rPr lang="en-US" altLang="ko-KR" sz="1600" dirty="0" err="1"/>
              <a:t>của</a:t>
            </a:r>
            <a:r>
              <a:rPr lang="en-US" altLang="ko-KR" sz="1600" dirty="0"/>
              <a:t> </a:t>
            </a:r>
            <a:r>
              <a:rPr lang="en-US" altLang="ko-KR" sz="1600" dirty="0" err="1"/>
              <a:t>hạnh</a:t>
            </a:r>
            <a:r>
              <a:rPr lang="en-US" altLang="ko-KR" sz="1600" dirty="0"/>
              <a:t> </a:t>
            </a:r>
            <a:r>
              <a:rPr lang="en-US" altLang="ko-KR" sz="1600" dirty="0" err="1"/>
              <a:t>phúc</a:t>
            </a:r>
            <a:r>
              <a:rPr lang="en-US" altLang="ko-KR" sz="1600" dirty="0"/>
              <a:t> </a:t>
            </a:r>
            <a:r>
              <a:rPr lang="en-US" altLang="ko-KR" sz="1600" dirty="0" err="1"/>
              <a:t>toàn</a:t>
            </a:r>
            <a:r>
              <a:rPr lang="en-US" altLang="ko-KR" sz="1600" dirty="0"/>
              <a:t> </a:t>
            </a:r>
            <a:r>
              <a:rPr lang="en-US" altLang="ko-KR" sz="1600" dirty="0" err="1"/>
              <a:t>dân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539A2497-B232-4243-AAEB-E8C6F5C08E1F}"/>
              </a:ext>
            </a:extLst>
          </p:cNvPr>
          <p:cNvSpPr/>
          <p:nvPr/>
        </p:nvSpPr>
        <p:spPr>
          <a:xfrm>
            <a:off x="257810" y="223531"/>
            <a:ext cx="83644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2800" b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Hoả</a:t>
            </a:r>
            <a:r>
              <a:rPr lang="en-US" altLang="ko-KR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ko-KR" sz="2800" b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hoạn</a:t>
            </a:r>
            <a:r>
              <a:rPr lang="en-US" altLang="ko-KR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altLang="ko-KR" sz="2800" b="1" cap="none" spc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quán</a:t>
            </a:r>
            <a:r>
              <a:rPr lang="en-US" altLang="ko-KR" sz="28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karaoke</a:t>
            </a:r>
          </a:p>
        </p:txBody>
      </p:sp>
      <p:pic>
        <p:nvPicPr>
          <p:cNvPr id="11" name="그림 10" descr="그리기, 방이(가) 표시된 사진&#10;&#10;자동 생성된 설명">
            <a:extLst>
              <a:ext uri="{FF2B5EF4-FFF2-40B4-BE49-F238E27FC236}">
                <a16:creationId xmlns:a16="http://schemas.microsoft.com/office/drawing/2014/main" id="{7F34A85B-060E-4F2B-80A9-80B83B627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63" y="184585"/>
            <a:ext cx="479558" cy="601112"/>
          </a:xfrm>
          <a:prstGeom prst="rect">
            <a:avLst/>
          </a:prstGeom>
          <a:ln w="127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custGeom>
                    <a:avLst/>
                    <a:gdLst>
                      <a:gd name="connsiteX0" fmla="*/ 0 w 479558"/>
                      <a:gd name="connsiteY0" fmla="*/ 0 h 601112"/>
                      <a:gd name="connsiteX1" fmla="*/ 479558 w 479558"/>
                      <a:gd name="connsiteY1" fmla="*/ 0 h 601112"/>
                      <a:gd name="connsiteX2" fmla="*/ 479558 w 479558"/>
                      <a:gd name="connsiteY2" fmla="*/ 601112 h 601112"/>
                      <a:gd name="connsiteX3" fmla="*/ 0 w 479558"/>
                      <a:gd name="connsiteY3" fmla="*/ 601112 h 601112"/>
                      <a:gd name="connsiteX4" fmla="*/ 0 w 479558"/>
                      <a:gd name="connsiteY4" fmla="*/ 0 h 6011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79558" h="601112" fill="none" extrusionOk="0">
                        <a:moveTo>
                          <a:pt x="0" y="0"/>
                        </a:moveTo>
                        <a:cubicBezTo>
                          <a:pt x="218521" y="-14653"/>
                          <a:pt x="376384" y="-35889"/>
                          <a:pt x="479558" y="0"/>
                        </a:cubicBezTo>
                        <a:cubicBezTo>
                          <a:pt x="481126" y="141426"/>
                          <a:pt x="485791" y="326937"/>
                          <a:pt x="479558" y="601112"/>
                        </a:cubicBezTo>
                        <a:cubicBezTo>
                          <a:pt x="260794" y="607194"/>
                          <a:pt x="101847" y="629461"/>
                          <a:pt x="0" y="601112"/>
                        </a:cubicBezTo>
                        <a:cubicBezTo>
                          <a:pt x="-1187" y="315651"/>
                          <a:pt x="-37187" y="276933"/>
                          <a:pt x="0" y="0"/>
                        </a:cubicBezTo>
                        <a:close/>
                      </a:path>
                      <a:path w="479558" h="601112" stroke="0" extrusionOk="0">
                        <a:moveTo>
                          <a:pt x="0" y="0"/>
                        </a:moveTo>
                        <a:cubicBezTo>
                          <a:pt x="120004" y="40794"/>
                          <a:pt x="246949" y="6245"/>
                          <a:pt x="479558" y="0"/>
                        </a:cubicBezTo>
                        <a:cubicBezTo>
                          <a:pt x="532230" y="117319"/>
                          <a:pt x="440309" y="418497"/>
                          <a:pt x="479558" y="601112"/>
                        </a:cubicBezTo>
                        <a:cubicBezTo>
                          <a:pt x="424455" y="643324"/>
                          <a:pt x="139205" y="610686"/>
                          <a:pt x="0" y="601112"/>
                        </a:cubicBezTo>
                        <a:cubicBezTo>
                          <a:pt x="-51013" y="515991"/>
                          <a:pt x="51196" y="2295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-1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4"/>
          <p:cNvSpPr/>
          <p:nvPr/>
        </p:nvSpPr>
        <p:spPr>
          <a:xfrm>
            <a:off x="-376714" y="1256361"/>
            <a:ext cx="265656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ko-KR" sz="6600" b="0" i="0" u="none" strike="noStrike" cap="none" dirty="0" err="1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</a:t>
            </a:r>
            <a:r>
              <a:rPr lang="ko-KR" sz="2400" b="0" i="0" u="none" strike="noStrike" cap="none" dirty="0" err="1">
                <a:solidFill>
                  <a:schemeClr val="lt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ontents</a:t>
            </a:r>
            <a:endParaRPr sz="2400" b="0" i="0" u="none" strike="noStrike" cap="none" dirty="0">
              <a:solidFill>
                <a:schemeClr val="lt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115" name="Google Shape;115;p14"/>
          <p:cNvSpPr/>
          <p:nvPr/>
        </p:nvSpPr>
        <p:spPr>
          <a:xfrm>
            <a:off x="2450916" y="1716824"/>
            <a:ext cx="626086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altLang="ko-KR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en-US" altLang="ko-K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en-US" altLang="ko-K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ở </a:t>
            </a:r>
            <a:r>
              <a:rPr lang="en-US" altLang="ko-KR" sz="2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quán</a:t>
            </a:r>
            <a:r>
              <a:rPr lang="en-US" altLang="ko-KR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karaoke</a:t>
            </a:r>
          </a:p>
        </p:txBody>
      </p:sp>
      <p:cxnSp>
        <p:nvCxnSpPr>
          <p:cNvPr id="116" name="Google Shape;116;p14"/>
          <p:cNvCxnSpPr/>
          <p:nvPr/>
        </p:nvCxnSpPr>
        <p:spPr>
          <a:xfrm>
            <a:off x="2397115" y="1425639"/>
            <a:ext cx="0" cy="769441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7" name="Google Shape;117;p14"/>
          <p:cNvSpPr txBox="1"/>
          <p:nvPr/>
        </p:nvSpPr>
        <p:spPr>
          <a:xfrm>
            <a:off x="2450916" y="1367141"/>
            <a:ext cx="19301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ko-KR" sz="20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[Tập.9]</a:t>
            </a:r>
            <a:endParaRPr sz="20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4781" y="4158136"/>
            <a:ext cx="2828820" cy="256656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/>
          <p:nvPr/>
        </p:nvSpPr>
        <p:spPr>
          <a:xfrm>
            <a:off x="911375" y="2600625"/>
            <a:ext cx="7746600" cy="26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Nguyên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sự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thiếu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toàn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ở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quán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karaoke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2p</a:t>
            </a: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Tình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ở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các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địa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điểm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công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cộng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3p</a:t>
            </a: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Nguyên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nhân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nổ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ở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phòng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karaoke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6p</a:t>
            </a: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AutoNum type="arabicPeriod"/>
            </a:pP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Yêu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cầu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toàn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thoát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hiểm</a:t>
            </a:r>
            <a:r>
              <a:rPr 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_ </a:t>
            </a:r>
            <a:r>
              <a:rPr lang="en-US" altLang="ko-KR" sz="2400" b="1" i="0" u="none" strike="noStrike" cap="none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11p</a:t>
            </a:r>
            <a:endParaRPr sz="24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14"/>
          <p:cNvGrpSpPr/>
          <p:nvPr/>
        </p:nvGrpSpPr>
        <p:grpSpPr>
          <a:xfrm>
            <a:off x="1229" y="5575483"/>
            <a:ext cx="4075614" cy="1192107"/>
            <a:chOff x="5717106" y="5611499"/>
            <a:chExt cx="4075614" cy="1192107"/>
          </a:xfrm>
        </p:grpSpPr>
        <p:pic>
          <p:nvPicPr>
            <p:cNvPr id="121" name="Google Shape;121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p1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F6C9CF0E-08E7-4F89-ABFF-FC1EF68C4968}"/>
              </a:ext>
            </a:extLst>
          </p:cNvPr>
          <p:cNvSpPr/>
          <p:nvPr/>
        </p:nvSpPr>
        <p:spPr>
          <a:xfrm>
            <a:off x="8015287" y="100013"/>
            <a:ext cx="1854558" cy="841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8" name="Google Shape;157;p15">
            <a:extLst>
              <a:ext uri="{FF2B5EF4-FFF2-40B4-BE49-F238E27FC236}">
                <a16:creationId xmlns:a16="http://schemas.microsoft.com/office/drawing/2014/main" id="{376BFDCD-4926-4947-B67E-A29D14EA2F7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416301" y="148281"/>
            <a:ext cx="1343026" cy="67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58;p15">
            <a:extLst>
              <a:ext uri="{FF2B5EF4-FFF2-40B4-BE49-F238E27FC236}">
                <a16:creationId xmlns:a16="http://schemas.microsoft.com/office/drawing/2014/main" id="{372C7F1A-5C26-4E96-8A51-BE0898490DB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21296" y="183840"/>
            <a:ext cx="1783499" cy="702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6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/>
              <a:t>2</a:t>
            </a:r>
            <a:endParaRPr dirty="0"/>
          </a:p>
        </p:txBody>
      </p:sp>
      <p:pic>
        <p:nvPicPr>
          <p:cNvPr id="165" name="Google Shape;16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7686" y="1563221"/>
            <a:ext cx="4404006" cy="40370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16"/>
          <p:cNvGrpSpPr/>
          <p:nvPr/>
        </p:nvGrpSpPr>
        <p:grpSpPr>
          <a:xfrm>
            <a:off x="1151732" y="1079065"/>
            <a:ext cx="4806573" cy="1569660"/>
            <a:chOff x="1250115" y="1974826"/>
            <a:chExt cx="4806573" cy="1569660"/>
          </a:xfrm>
        </p:grpSpPr>
        <p:sp>
          <p:nvSpPr>
            <p:cNvPr id="167" name="Google Shape;167;p16"/>
            <p:cNvSpPr/>
            <p:nvPr/>
          </p:nvSpPr>
          <p:spPr>
            <a:xfrm>
              <a:off x="3083141" y="1974826"/>
              <a:ext cx="106653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8" name="Google Shape;168;p16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169" name="Google Shape;169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70" name="Google Shape;170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171" name="Google Shape;171;p16"/>
          <p:cNvSpPr txBox="1"/>
          <p:nvPr/>
        </p:nvSpPr>
        <p:spPr>
          <a:xfrm>
            <a:off x="1489710" y="1778066"/>
            <a:ext cx="4135755" cy="1601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tiếng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nhạc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tiếng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hát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đa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phần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mọi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kịp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nhận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dấu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hiệu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của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nhiều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thiệt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hại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người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xảy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6"/>
          <p:cNvSpPr txBox="1"/>
          <p:nvPr/>
        </p:nvSpPr>
        <p:spPr>
          <a:xfrm>
            <a:off x="802671" y="3897907"/>
            <a:ext cx="5509800" cy="2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Tìm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cửa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thoát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hiểm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mỗi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bước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vào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phòng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karaoke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Nếu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tắt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hoặc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nghe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thấy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thông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báo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cần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bình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tĩnh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thoát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hiểm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ngay</a:t>
            </a: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3" name="Google Shape;173;p16"/>
          <p:cNvGrpSpPr/>
          <p:nvPr/>
        </p:nvGrpSpPr>
        <p:grpSpPr>
          <a:xfrm>
            <a:off x="1151732" y="5673521"/>
            <a:ext cx="4806573" cy="511371"/>
            <a:chOff x="1250115" y="5830070"/>
            <a:chExt cx="4806573" cy="511371"/>
          </a:xfrm>
        </p:grpSpPr>
        <p:sp>
          <p:nvSpPr>
            <p:cNvPr id="174" name="Google Shape;174;p16"/>
            <p:cNvSpPr/>
            <p:nvPr/>
          </p:nvSpPr>
          <p:spPr>
            <a:xfrm rot="10800000" flipH="1">
              <a:off x="3120130" y="6001241"/>
              <a:ext cx="10923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" name="Google Shape;175;p16"/>
            <p:cNvGrpSpPr/>
            <p:nvPr/>
          </p:nvGrpSpPr>
          <p:grpSpPr>
            <a:xfrm>
              <a:off x="1250115" y="5830070"/>
              <a:ext cx="4806573" cy="0"/>
              <a:chOff x="1512582" y="2142908"/>
              <a:chExt cx="4806573" cy="0"/>
            </a:xfrm>
          </p:grpSpPr>
          <p:cxnSp>
            <p:nvCxnSpPr>
              <p:cNvPr id="176" name="Google Shape;176;p16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177" name="Google Shape;177;p16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178" name="Google Shape;178;p16"/>
          <p:cNvGrpSpPr/>
          <p:nvPr/>
        </p:nvGrpSpPr>
        <p:grpSpPr>
          <a:xfrm>
            <a:off x="418216" y="232949"/>
            <a:ext cx="7808198" cy="578572"/>
            <a:chOff x="418216" y="232949"/>
            <a:chExt cx="7808198" cy="578572"/>
          </a:xfrm>
        </p:grpSpPr>
        <p:sp>
          <p:nvSpPr>
            <p:cNvPr id="179" name="Google Shape;179;p16"/>
            <p:cNvSpPr/>
            <p:nvPr/>
          </p:nvSpPr>
          <p:spPr>
            <a:xfrm>
              <a:off x="914814" y="232949"/>
              <a:ext cx="73116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en-US" altLang="ko-KR" sz="22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Nguyên</a:t>
              </a:r>
              <a:r>
                <a:rPr lang="en-US" altLang="ko-KR" sz="22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altLang="ko-KR" sz="22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nhân</a:t>
              </a:r>
              <a:r>
                <a:rPr lang="en-US" altLang="ko-KR" sz="22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altLang="ko-KR" sz="22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sự</a:t>
              </a:r>
              <a:r>
                <a:rPr lang="en-US" altLang="ko-KR" sz="22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altLang="ko-KR" sz="22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altLang="ko-KR" sz="22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an </a:t>
              </a:r>
              <a:r>
                <a:rPr lang="en-US" altLang="ko-KR" sz="22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toàn</a:t>
              </a:r>
              <a:r>
                <a:rPr lang="en-US" altLang="ko-KR" sz="22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lang="en-US" altLang="ko-KR" sz="2200" b="1" i="0" u="none" strike="noStrike" cap="none" dirty="0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quán</a:t>
              </a:r>
              <a:r>
                <a:rPr lang="en-US" altLang="ko-KR" sz="2200" b="1" i="0" u="none" strike="noStrike" cap="none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karaoke</a:t>
              </a:r>
              <a:endParaRPr lang="en-US" sz="2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418216" y="319512"/>
              <a:ext cx="450761" cy="492009"/>
            </a:xfrm>
            <a:prstGeom prst="rect">
              <a:avLst/>
            </a:prstGeom>
            <a:solidFill>
              <a:srgbClr val="00206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00"/>
                <a:buFont typeface="Arial"/>
                <a:buNone/>
              </a:pPr>
              <a:r>
                <a:rPr lang="ko-KR" sz="2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6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182" name="Google Shape;182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16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16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16"/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8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7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3</a:t>
            </a:r>
            <a:endParaRPr dirty="0">
              <a:solidFill>
                <a:srgbClr val="7F7F7F"/>
              </a:solidFill>
            </a:endParaRPr>
          </a:p>
        </p:txBody>
      </p:sp>
      <p:graphicFrame>
        <p:nvGraphicFramePr>
          <p:cNvPr id="199" name="Google Shape;199;p17"/>
          <p:cNvGraphicFramePr/>
          <p:nvPr/>
        </p:nvGraphicFramePr>
        <p:xfrm>
          <a:off x="1194963" y="1390567"/>
          <a:ext cx="7722975" cy="3418260"/>
        </p:xfrm>
        <a:graphic>
          <a:graphicData uri="http://schemas.openxmlformats.org/drawingml/2006/table">
            <a:tbl>
              <a:tblPr>
                <a:noFill/>
                <a:tableStyleId>{30F6CF58-75B9-4415-B27E-282BAE2713DC}</a:tableStyleId>
              </a:tblPr>
              <a:tblGrid>
                <a:gridCol w="120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5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9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0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Phân loại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Toàn bộ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Toà nhà cơ bản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ko-KR" sz="11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Cơ sở nhiều người sử dụng</a:t>
                      </a:r>
                      <a:endParaRPr sz="11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25">
                <a:tc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ko-K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Số vụ hoả hoạn</a:t>
                      </a:r>
                      <a:endParaRPr sz="1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ko-K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Thương vong về người </a:t>
                      </a:r>
                      <a:endParaRPr sz="1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ko-K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Số vụ hoả hoạn</a:t>
                      </a:r>
                      <a:endParaRPr sz="10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ko-K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Thương vong về người</a:t>
                      </a:r>
                      <a:endParaRPr sz="10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ko-K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Số vụ hoả hoạn</a:t>
                      </a:r>
                      <a:endParaRPr sz="10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ko-KR" sz="10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Thương vong về người</a:t>
                      </a:r>
                      <a:endParaRPr sz="10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725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ko-KR"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Tổng cộng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216,498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11,089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213,398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10,820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3,101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269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725">
                <a:tc vMerge="1">
                  <a:txBody>
                    <a:bodyPr/>
                    <a:lstStyle/>
                    <a:p>
                      <a:endParaRPr lang="ko-K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100%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100%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98.57%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97.52%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1.43%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2.48%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ko-KR" sz="1500" u="none" strike="noStrike" cap="none"/>
                        <a:t>‘</a:t>
                      </a:r>
                      <a:r>
                        <a:rPr lang="ko-K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 năm</a:t>
                      </a: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42,337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2,594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41,773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2,477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565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117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ko-KR" sz="1500" u="none" strike="noStrike" cap="none"/>
                        <a:t>‘</a:t>
                      </a:r>
                      <a:r>
                        <a:rPr lang="ko-K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17 năm</a:t>
                      </a: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44,178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2,197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43,599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2,175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579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22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ko-KR" sz="1500" u="none" strike="noStrike" cap="none"/>
                        <a:t>‘</a:t>
                      </a:r>
                      <a:r>
                        <a:rPr lang="ko-K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 năm</a:t>
                      </a: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43,413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2,024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42,700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1,964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713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60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ko-KR" sz="1500" u="none" strike="noStrike" cap="none"/>
                        <a:t>‘</a:t>
                      </a:r>
                      <a:r>
                        <a:rPr lang="ko-K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 năm</a:t>
                      </a: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44,435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2,093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43,870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2,058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565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35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ko-KR" sz="1500" u="none" strike="noStrike" cap="none"/>
                        <a:t>‘</a:t>
                      </a:r>
                      <a:r>
                        <a:rPr lang="ko-KR" sz="1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 năm</a:t>
                      </a:r>
                      <a:endParaRPr sz="15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42,135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2,181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41,517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2,154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608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L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4"/>
                        <a:buFont typeface="Arial"/>
                        <a:buNone/>
                      </a:pPr>
                      <a:r>
                        <a:rPr lang="ko-KR" sz="1804" u="none" strike="noStrike" cap="none"/>
                        <a:t>27</a:t>
                      </a:r>
                      <a:endParaRPr sz="1400" u="none" strike="noStrike" cap="none"/>
                    </a:p>
                  </a:txBody>
                  <a:tcPr marL="91450" marR="91450" marT="45725" marB="45725" anchor="ctr">
                    <a:lnR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FF000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00" name="Google Shape;200;p17"/>
          <p:cNvSpPr/>
          <p:nvPr/>
        </p:nvSpPr>
        <p:spPr>
          <a:xfrm>
            <a:off x="809014" y="4891099"/>
            <a:ext cx="8281622" cy="959811"/>
          </a:xfrm>
          <a:prstGeom prst="rect">
            <a:avLst/>
          </a:prstGeom>
          <a:solidFill>
            <a:srgbClr val="FEE599"/>
          </a:solidFill>
          <a:ln w="19050" cap="flat" cmpd="sng">
            <a:solidFill>
              <a:srgbClr val="FFFF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0" i="0" u="none" strike="noStrike" cap="none">
                <a:solidFill>
                  <a:srgbClr val="0000FF"/>
                </a:solidFill>
                <a:latin typeface="Malgun Gothic"/>
                <a:ea typeface="Malgun Gothic"/>
                <a:cs typeface="Malgun Gothic"/>
                <a:sym typeface="Malgun Gothic"/>
              </a:rPr>
              <a:t>Trong 5 năm tăng lên 3101 vụ</a:t>
            </a:r>
            <a:r>
              <a:rPr lang="ko-KR" sz="16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,chiếm 1,43% tổng số vụ hoả hoạn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Thương vong về người là 269 tăng 2,40%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8704685" y="5371843"/>
            <a:ext cx="288772" cy="34390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7"/>
          <p:cNvSpPr/>
          <p:nvPr/>
        </p:nvSpPr>
        <p:spPr>
          <a:xfrm>
            <a:off x="418216" y="319512"/>
            <a:ext cx="567576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17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205" name="Google Shape;205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17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17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4" name="Google Shape;214;p17"/>
          <p:cNvPicPr preferRelativeResize="0"/>
          <p:nvPr/>
        </p:nvPicPr>
        <p:blipFill rotWithShape="1">
          <a:blip r:embed="rId8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7"/>
          <p:cNvSpPr/>
          <p:nvPr/>
        </p:nvSpPr>
        <p:spPr>
          <a:xfrm>
            <a:off x="998201" y="299875"/>
            <a:ext cx="70788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altLang="ko-KR" sz="27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Tình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hoả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hoạn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endParaRPr lang="en-US" sz="1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7463"/>
            <a:ext cx="9897192" cy="6875463"/>
          </a:xfrm>
          <a:prstGeom prst="rect">
            <a:avLst/>
          </a:prstGeom>
          <a:noFill/>
          <a:ln>
            <a:noFill/>
          </a:ln>
          <a:effectLst>
            <a:outerShdw blurRad="127000" dist="127000" dir="27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221" name="Google Shape;221;p18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4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222" name="Google Shape;22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79" y="1482077"/>
            <a:ext cx="4311831" cy="388231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8"/>
          <p:cNvSpPr/>
          <p:nvPr/>
        </p:nvSpPr>
        <p:spPr>
          <a:xfrm>
            <a:off x="5393510" y="2531145"/>
            <a:ext cx="4530000" cy="2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Số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vụ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hoả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hoạn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ở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quán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karaoke</a:t>
            </a:r>
            <a:r>
              <a:rPr lang="ko-KR" sz="18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ít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hơn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so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với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các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quán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ăn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hay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cửa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hàng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khác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nhưng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số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thương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vong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về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người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lại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gấp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nhiều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lần</a:t>
            </a:r>
            <a:endParaRPr sz="18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en-US" alt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Nguyên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nhân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hệ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thống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đường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đi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và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phòng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ốc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được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thiết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kế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chật</a:t>
            </a:r>
            <a:r>
              <a:rPr lang="ko-KR" sz="18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hẹp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p18"/>
          <p:cNvGrpSpPr/>
          <p:nvPr/>
        </p:nvGrpSpPr>
        <p:grpSpPr>
          <a:xfrm>
            <a:off x="5610537" y="2065428"/>
            <a:ext cx="4059734" cy="1554493"/>
            <a:chOff x="1339777" y="2913817"/>
            <a:chExt cx="4805374" cy="1893085"/>
          </a:xfrm>
        </p:grpSpPr>
        <p:sp>
          <p:nvSpPr>
            <p:cNvPr id="225" name="Google Shape;225;p18"/>
            <p:cNvSpPr/>
            <p:nvPr/>
          </p:nvSpPr>
          <p:spPr>
            <a:xfrm>
              <a:off x="3275785" y="2913817"/>
              <a:ext cx="1134573" cy="18930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 dirty="0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 dirty="0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6" name="Google Shape;226;p18"/>
            <p:cNvGrpSpPr/>
            <p:nvPr/>
          </p:nvGrpSpPr>
          <p:grpSpPr>
            <a:xfrm>
              <a:off x="1339777" y="3585286"/>
              <a:ext cx="4805374" cy="0"/>
              <a:chOff x="1602244" y="3276519"/>
              <a:chExt cx="4805374" cy="0"/>
            </a:xfrm>
          </p:grpSpPr>
          <p:cxnSp>
            <p:nvCxnSpPr>
              <p:cNvPr id="227" name="Google Shape;227;p18"/>
              <p:cNvCxnSpPr/>
              <p:nvPr/>
            </p:nvCxnSpPr>
            <p:spPr>
              <a:xfrm>
                <a:off x="1602244" y="3276519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28" name="Google Shape;228;p18"/>
              <p:cNvCxnSpPr/>
              <p:nvPr/>
            </p:nvCxnSpPr>
            <p:spPr>
              <a:xfrm>
                <a:off x="4478981" y="3276519"/>
                <a:ext cx="1928637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29" name="Google Shape;229;p18"/>
          <p:cNvGrpSpPr/>
          <p:nvPr/>
        </p:nvGrpSpPr>
        <p:grpSpPr>
          <a:xfrm>
            <a:off x="5608663" y="4687278"/>
            <a:ext cx="4060747" cy="1555736"/>
            <a:chOff x="1250115" y="1974823"/>
            <a:chExt cx="4806573" cy="1894599"/>
          </a:xfrm>
        </p:grpSpPr>
        <p:sp>
          <p:nvSpPr>
            <p:cNvPr id="230" name="Google Shape;230;p18"/>
            <p:cNvSpPr/>
            <p:nvPr/>
          </p:nvSpPr>
          <p:spPr>
            <a:xfrm>
              <a:off x="3083140" y="1974823"/>
              <a:ext cx="1134573" cy="1894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18"/>
            <p:cNvGrpSpPr/>
            <p:nvPr/>
          </p:nvGrpSpPr>
          <p:grpSpPr>
            <a:xfrm>
              <a:off x="1250115" y="2451675"/>
              <a:ext cx="4806573" cy="0"/>
              <a:chOff x="1512582" y="2142908"/>
              <a:chExt cx="4806573" cy="0"/>
            </a:xfrm>
          </p:grpSpPr>
          <p:cxnSp>
            <p:nvCxnSpPr>
              <p:cNvPr id="232" name="Google Shape;232;p18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8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34" name="Google Shape;234;p18"/>
          <p:cNvSpPr/>
          <p:nvPr/>
        </p:nvSpPr>
        <p:spPr>
          <a:xfrm>
            <a:off x="1127699" y="4204904"/>
            <a:ext cx="4239353" cy="1593627"/>
          </a:xfrm>
          <a:prstGeom prst="rect">
            <a:avLst/>
          </a:prstGeom>
          <a:solidFill>
            <a:srgbClr val="ECEBEB"/>
          </a:solidFill>
          <a:ln w="25400" cap="flat" cmpd="sng">
            <a:solidFill>
              <a:srgbClr val="ECEB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8"/>
          <p:cNvSpPr txBox="1"/>
          <p:nvPr/>
        </p:nvSpPr>
        <p:spPr>
          <a:xfrm rot="-2543412">
            <a:off x="1634103" y="4502922"/>
            <a:ext cx="12153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Phòng karaoke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8"/>
          <p:cNvSpPr txBox="1"/>
          <p:nvPr/>
        </p:nvSpPr>
        <p:spPr>
          <a:xfrm rot="-2543412">
            <a:off x="2319126" y="4430840"/>
            <a:ext cx="107914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Cơ sở giải trí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8"/>
          <p:cNvSpPr txBox="1"/>
          <p:nvPr/>
        </p:nvSpPr>
        <p:spPr>
          <a:xfrm rot="-2543412">
            <a:off x="3093730" y="4383363"/>
            <a:ext cx="84991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Phòng trọ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 rot="-2543412">
            <a:off x="3691237" y="4363118"/>
            <a:ext cx="92685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Phòng hát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8"/>
          <p:cNvSpPr txBox="1"/>
          <p:nvPr/>
        </p:nvSpPr>
        <p:spPr>
          <a:xfrm rot="-2543412">
            <a:off x="4132968" y="4448346"/>
            <a:ext cx="10534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Phòng game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8"/>
          <p:cNvSpPr txBox="1"/>
          <p:nvPr/>
        </p:nvSpPr>
        <p:spPr>
          <a:xfrm rot="-2543412">
            <a:off x="1351797" y="4343910"/>
            <a:ext cx="8483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ko-KR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Nhà hàng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1689487" y="5406821"/>
            <a:ext cx="143821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vụ hoả hoạn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3231714" y="5418201"/>
            <a:ext cx="203132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Thương vong về người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1565561" y="5509543"/>
            <a:ext cx="143839" cy="14383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8"/>
          <p:cNvSpPr/>
          <p:nvPr/>
        </p:nvSpPr>
        <p:spPr>
          <a:xfrm>
            <a:off x="3135317" y="5506983"/>
            <a:ext cx="143839" cy="143839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5" name="Google Shape;245;p18"/>
          <p:cNvGrpSpPr/>
          <p:nvPr/>
        </p:nvGrpSpPr>
        <p:grpSpPr>
          <a:xfrm>
            <a:off x="5750682" y="5575483"/>
            <a:ext cx="4075614" cy="1192107"/>
            <a:chOff x="5717106" y="5611499"/>
            <a:chExt cx="4075614" cy="1192107"/>
          </a:xfrm>
        </p:grpSpPr>
        <p:pic>
          <p:nvPicPr>
            <p:cNvPr id="246" name="Google Shape;246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0" name="Google Shape;250;p18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 dirty="0" err="1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</a:t>
              </a:r>
              <a:r>
                <a:rPr lang="ko-KR" sz="1100" b="1" i="0" u="none" strike="noStrike" cap="none" dirty="0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ko-KR" sz="1100" b="1" i="0" u="none" strike="noStrike" cap="none" dirty="0" err="1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nước</a:t>
              </a:r>
              <a:r>
                <a:rPr lang="ko-KR" sz="1100" b="1" i="0" u="none" strike="noStrike" cap="none" dirty="0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ko-KR" sz="1100" b="1" i="0" u="none" strike="noStrike" cap="none" dirty="0" err="1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ngoài</a:t>
              </a:r>
              <a:endParaRPr sz="1100" b="1" i="0" u="none" strike="noStrike" cap="none" dirty="0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18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18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18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" name="Google Shape;254;p18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8"/>
          <p:cNvSpPr/>
          <p:nvPr/>
        </p:nvSpPr>
        <p:spPr>
          <a:xfrm>
            <a:off x="998201" y="299875"/>
            <a:ext cx="72489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altLang="ko-KR" sz="27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Tình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hoả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hoạn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endParaRPr lang="en-US" sz="1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8"/>
          <p:cNvSpPr/>
          <p:nvPr/>
        </p:nvSpPr>
        <p:spPr>
          <a:xfrm>
            <a:off x="418216" y="319512"/>
            <a:ext cx="567576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다이아몬드 40">
            <a:extLst>
              <a:ext uri="{FF2B5EF4-FFF2-40B4-BE49-F238E27FC236}">
                <a16:creationId xmlns:a16="http://schemas.microsoft.com/office/drawing/2014/main" id="{C2BAFF95-DBA1-433A-8649-F6C848E5A4EF}"/>
              </a:ext>
            </a:extLst>
          </p:cNvPr>
          <p:cNvSpPr/>
          <p:nvPr/>
        </p:nvSpPr>
        <p:spPr>
          <a:xfrm>
            <a:off x="5489034" y="292196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다이아몬드 41">
            <a:extLst>
              <a:ext uri="{FF2B5EF4-FFF2-40B4-BE49-F238E27FC236}">
                <a16:creationId xmlns:a16="http://schemas.microsoft.com/office/drawing/2014/main" id="{B01AE49B-3BC1-4817-AD3F-47181B2ED7DD}"/>
              </a:ext>
            </a:extLst>
          </p:cNvPr>
          <p:cNvSpPr/>
          <p:nvPr/>
        </p:nvSpPr>
        <p:spPr>
          <a:xfrm>
            <a:off x="5469248" y="429929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9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5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265" name="Google Shape;2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08" y="1644668"/>
            <a:ext cx="4587581" cy="390063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9"/>
          <p:cNvSpPr/>
          <p:nvPr/>
        </p:nvSpPr>
        <p:spPr>
          <a:xfrm>
            <a:off x="4721523" y="1844284"/>
            <a:ext cx="5090647" cy="3236622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altLang="ko-KR" sz="19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Nguyên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nhân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điện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1,250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vụ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sz="21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40.3%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altLang="ko-KR" sz="1900" dirty="0">
                <a:solidFill>
                  <a:srgbClr val="FF660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</a:t>
            </a:r>
            <a:r>
              <a:rPr lang="ko-KR" sz="19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Bất</a:t>
            </a:r>
            <a:r>
              <a:rPr 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cẩn</a:t>
            </a:r>
            <a:r>
              <a:rPr 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sng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1,201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vụ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(</a:t>
            </a:r>
            <a:r>
              <a:rPr lang="ko-KR" sz="21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38.7%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en-US" alt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</a:t>
            </a:r>
            <a:r>
              <a:rPr lang="ko-KR" sz="19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Bất</a:t>
            </a:r>
            <a:r>
              <a:rPr lang="ko-KR" sz="19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cẩn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thuốc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lá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,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nấu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ăn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  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chơi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đùa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với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lửa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</a:t>
            </a:r>
            <a:r>
              <a:rPr lang="ko-KR" sz="1900" b="0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..</a:t>
            </a:r>
            <a:r>
              <a:rPr lang="ko-KR" sz="1900" b="0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9"/>
          <p:cNvSpPr/>
          <p:nvPr/>
        </p:nvSpPr>
        <p:spPr>
          <a:xfrm>
            <a:off x="1777429" y="3187312"/>
            <a:ext cx="1397285" cy="53483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ko-K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Nguyên nhân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8" name="Google Shape;268;p19"/>
          <p:cNvGrpSpPr/>
          <p:nvPr/>
        </p:nvGrpSpPr>
        <p:grpSpPr>
          <a:xfrm>
            <a:off x="5096389" y="1509875"/>
            <a:ext cx="4060747" cy="1555269"/>
            <a:chOff x="1250116" y="1810669"/>
            <a:chExt cx="4806573" cy="1894028"/>
          </a:xfrm>
        </p:grpSpPr>
        <p:sp>
          <p:nvSpPr>
            <p:cNvPr id="269" name="Google Shape;269;p19"/>
            <p:cNvSpPr/>
            <p:nvPr/>
          </p:nvSpPr>
          <p:spPr>
            <a:xfrm>
              <a:off x="3125691" y="1810669"/>
              <a:ext cx="1065511" cy="18940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“</a:t>
              </a:r>
              <a:endParaRPr sz="9600" b="1" i="0" u="none" strike="noStrike" cap="none">
                <a:solidFill>
                  <a:srgbClr val="FFD9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0" name="Google Shape;270;p19"/>
            <p:cNvGrpSpPr/>
            <p:nvPr/>
          </p:nvGrpSpPr>
          <p:grpSpPr>
            <a:xfrm>
              <a:off x="1250116" y="2451674"/>
              <a:ext cx="4806573" cy="0"/>
              <a:chOff x="1512582" y="2142908"/>
              <a:chExt cx="4806573" cy="0"/>
            </a:xfrm>
          </p:grpSpPr>
          <p:cxnSp>
            <p:nvCxnSpPr>
              <p:cNvPr id="271" name="Google Shape;271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72" name="Google Shape;272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273" name="Google Shape;273;p19"/>
          <p:cNvGrpSpPr/>
          <p:nvPr/>
        </p:nvGrpSpPr>
        <p:grpSpPr>
          <a:xfrm>
            <a:off x="4949825" y="4295172"/>
            <a:ext cx="4060747" cy="1551272"/>
            <a:chOff x="1250115" y="1974820"/>
            <a:chExt cx="4806573" cy="1889163"/>
          </a:xfrm>
        </p:grpSpPr>
        <p:sp>
          <p:nvSpPr>
            <p:cNvPr id="274" name="Google Shape;274;p19"/>
            <p:cNvSpPr/>
            <p:nvPr/>
          </p:nvSpPr>
          <p:spPr>
            <a:xfrm>
              <a:off x="3083140" y="1974820"/>
              <a:ext cx="1134573" cy="1889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600"/>
                <a:buFont typeface="Arial"/>
                <a:buNone/>
              </a:pPr>
              <a:r>
                <a:rPr lang="ko-KR" sz="9600" b="1" i="0" u="none" strike="noStrike" cap="none">
                  <a:solidFill>
                    <a:srgbClr val="FFD966"/>
                  </a:solidFill>
                  <a:latin typeface="Calibri"/>
                  <a:ea typeface="Calibri"/>
                  <a:cs typeface="Calibri"/>
                  <a:sym typeface="Calibri"/>
                </a:rPr>
                <a:t>”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5" name="Google Shape;275;p19"/>
            <p:cNvGrpSpPr/>
            <p:nvPr/>
          </p:nvGrpSpPr>
          <p:grpSpPr>
            <a:xfrm>
              <a:off x="1250115" y="2451674"/>
              <a:ext cx="4806573" cy="0"/>
              <a:chOff x="1512582" y="2142908"/>
              <a:chExt cx="4806573" cy="0"/>
            </a:xfrm>
          </p:grpSpPr>
          <p:cxnSp>
            <p:nvCxnSpPr>
              <p:cNvPr id="276" name="Google Shape;276;p19"/>
              <p:cNvCxnSpPr/>
              <p:nvPr/>
            </p:nvCxnSpPr>
            <p:spPr>
              <a:xfrm>
                <a:off x="1512582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cxnSp>
            <p:nvCxnSpPr>
              <p:cNvPr id="277" name="Google Shape;277;p19"/>
              <p:cNvCxnSpPr/>
              <p:nvPr/>
            </p:nvCxnSpPr>
            <p:spPr>
              <a:xfrm>
                <a:off x="4390519" y="2142908"/>
                <a:ext cx="192863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FFD96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</p:grpSp>
      </p:grpSp>
      <p:sp>
        <p:nvSpPr>
          <p:cNvPr id="278" name="Google Shape;278;p19"/>
          <p:cNvSpPr/>
          <p:nvPr/>
        </p:nvSpPr>
        <p:spPr>
          <a:xfrm>
            <a:off x="557235" y="5039119"/>
            <a:ext cx="4223562" cy="506180"/>
          </a:xfrm>
          <a:prstGeom prst="rect">
            <a:avLst/>
          </a:prstGeom>
          <a:solidFill>
            <a:srgbClr val="D3ECF0"/>
          </a:solidFill>
          <a:ln w="25400" cap="flat" cmpd="sng">
            <a:solidFill>
              <a:srgbClr val="D3EC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điện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Bất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cẩn</a:t>
            </a:r>
            <a:r>
              <a:rPr lang="ko-KR" sz="1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máy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móc</a:t>
            </a:r>
            <a:r>
              <a:rPr lang="ko-KR" sz="1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ko-KR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10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cháy</a:t>
            </a:r>
            <a:endParaRPr sz="1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9"/>
          <p:cNvSpPr/>
          <p:nvPr/>
        </p:nvSpPr>
        <p:spPr>
          <a:xfrm>
            <a:off x="543518" y="5247870"/>
            <a:ext cx="133974" cy="12374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9"/>
          <p:cNvSpPr/>
          <p:nvPr/>
        </p:nvSpPr>
        <p:spPr>
          <a:xfrm>
            <a:off x="2012539" y="5247870"/>
            <a:ext cx="123744" cy="123744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9"/>
          <p:cNvSpPr/>
          <p:nvPr/>
        </p:nvSpPr>
        <p:spPr>
          <a:xfrm>
            <a:off x="2693639" y="5248755"/>
            <a:ext cx="123744" cy="123744"/>
          </a:xfrm>
          <a:prstGeom prst="rect">
            <a:avLst/>
          </a:prstGeom>
          <a:solidFill>
            <a:srgbClr val="A5A5A5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9"/>
          <p:cNvSpPr/>
          <p:nvPr/>
        </p:nvSpPr>
        <p:spPr>
          <a:xfrm>
            <a:off x="3808351" y="5247870"/>
            <a:ext cx="123744" cy="123744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19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284" name="Google Shape;284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285;p1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1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p19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19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9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9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19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9"/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9"/>
          <p:cNvSpPr/>
          <p:nvPr/>
        </p:nvSpPr>
        <p:spPr>
          <a:xfrm>
            <a:off x="998201" y="299875"/>
            <a:ext cx="73650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ko-KR" sz="2700" b="1" i="0" u="none" strike="noStrike" cap="none" dirty="0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Tình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hoả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hoạn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địa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cộng</a:t>
            </a:r>
            <a:endParaRPr sz="1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9"/>
          <p:cNvSpPr/>
          <p:nvPr/>
        </p:nvSpPr>
        <p:spPr>
          <a:xfrm>
            <a:off x="418216" y="319512"/>
            <a:ext cx="567576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다이아몬드 35">
            <a:extLst>
              <a:ext uri="{FF2B5EF4-FFF2-40B4-BE49-F238E27FC236}">
                <a16:creationId xmlns:a16="http://schemas.microsoft.com/office/drawing/2014/main" id="{EE0FF712-9D70-4CA9-9CAF-F04B5147300A}"/>
              </a:ext>
            </a:extLst>
          </p:cNvPr>
          <p:cNvSpPr/>
          <p:nvPr/>
        </p:nvSpPr>
        <p:spPr>
          <a:xfrm>
            <a:off x="4851917" y="2656891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다이아몬드 36">
            <a:extLst>
              <a:ext uri="{FF2B5EF4-FFF2-40B4-BE49-F238E27FC236}">
                <a16:creationId xmlns:a16="http://schemas.microsoft.com/office/drawing/2014/main" id="{E58D3FA7-1162-4B4F-828B-7F4480400D51}"/>
              </a:ext>
            </a:extLst>
          </p:cNvPr>
          <p:cNvSpPr/>
          <p:nvPr/>
        </p:nvSpPr>
        <p:spPr>
          <a:xfrm>
            <a:off x="4848865" y="3268124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1" y="0"/>
            <a:ext cx="9897189" cy="6875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0"/>
          <p:cNvSpPr txBox="1"/>
          <p:nvPr/>
        </p:nvSpPr>
        <p:spPr>
          <a:xfrm>
            <a:off x="393424" y="1342175"/>
            <a:ext cx="9112799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Nguyên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nhân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điện</a:t>
            </a:r>
            <a:r>
              <a:rPr lang="ko-KR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ko-KR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sai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sót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trong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lắp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ráp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hoặc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thiết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bị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máy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hát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cũ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kĩ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lạc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hậu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     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quá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tải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nguồn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điện</a:t>
            </a:r>
            <a:endParaRPr lang="en-US" altLang="ko-KR" sz="2000" b="1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     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hở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dây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hoặc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nguồn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điện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ẩm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và</a:t>
            </a:r>
            <a:r>
              <a:rPr lang="ko-KR" sz="18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18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mưa</a:t>
            </a:r>
            <a:endParaRPr sz="32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5" name="Google Shape;305;p20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6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11" name="Google Shape;311;p20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312" name="Google Shape;312;p2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2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20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0" name="Google Shape;320;p20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0"/>
          <p:cNvPicPr preferRelativeResize="0"/>
          <p:nvPr/>
        </p:nvPicPr>
        <p:blipFill rotWithShape="1">
          <a:blip r:embed="rId8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다이아몬드 23">
            <a:extLst>
              <a:ext uri="{FF2B5EF4-FFF2-40B4-BE49-F238E27FC236}">
                <a16:creationId xmlns:a16="http://schemas.microsoft.com/office/drawing/2014/main" id="{082C56FF-C52D-481B-9323-951F54E6039C}"/>
              </a:ext>
            </a:extLst>
          </p:cNvPr>
          <p:cNvSpPr/>
          <p:nvPr/>
        </p:nvSpPr>
        <p:spPr>
          <a:xfrm>
            <a:off x="1392281" y="252264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다이아몬드 24">
            <a:extLst>
              <a:ext uri="{FF2B5EF4-FFF2-40B4-BE49-F238E27FC236}">
                <a16:creationId xmlns:a16="http://schemas.microsoft.com/office/drawing/2014/main" id="{8956B499-C8C1-4EAB-B03F-60F55617BC2F}"/>
              </a:ext>
            </a:extLst>
          </p:cNvPr>
          <p:cNvSpPr/>
          <p:nvPr/>
        </p:nvSpPr>
        <p:spPr>
          <a:xfrm>
            <a:off x="1392280" y="303340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Google Shape;371;p22">
            <a:extLst>
              <a:ext uri="{FF2B5EF4-FFF2-40B4-BE49-F238E27FC236}">
                <a16:creationId xmlns:a16="http://schemas.microsoft.com/office/drawing/2014/main" id="{0509E66B-BD80-4FD2-822E-FBF9D97FEF4F}"/>
              </a:ext>
            </a:extLst>
          </p:cNvPr>
          <p:cNvSpPr/>
          <p:nvPr/>
        </p:nvSpPr>
        <p:spPr>
          <a:xfrm>
            <a:off x="1123314" y="-8773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cháy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nổ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alt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karaoke</a:t>
            </a:r>
            <a:endParaRPr lang="en-US"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372;p22">
            <a:extLst>
              <a:ext uri="{FF2B5EF4-FFF2-40B4-BE49-F238E27FC236}">
                <a16:creationId xmlns:a16="http://schemas.microsoft.com/office/drawing/2014/main" id="{EB5FA340-0E40-42FE-803E-60AAF031A089}"/>
              </a:ext>
            </a:extLst>
          </p:cNvPr>
          <p:cNvSpPr/>
          <p:nvPr/>
        </p:nvSpPr>
        <p:spPr>
          <a:xfrm>
            <a:off x="418216" y="239295"/>
            <a:ext cx="61411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44;p20">
            <a:extLst>
              <a:ext uri="{FF2B5EF4-FFF2-40B4-BE49-F238E27FC236}">
                <a16:creationId xmlns:a16="http://schemas.microsoft.com/office/drawing/2014/main" id="{ED4472B3-2F47-42C5-96E7-7B5ACDEA1EB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1718" y="4084879"/>
            <a:ext cx="257529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oogle Shape;245;p20">
            <a:extLst>
              <a:ext uri="{FF2B5EF4-FFF2-40B4-BE49-F238E27FC236}">
                <a16:creationId xmlns:a16="http://schemas.microsoft.com/office/drawing/2014/main" id="{747FE316-886D-451E-BE65-6467AD29F5C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83340" y="4084879"/>
            <a:ext cx="2457450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Google Shape;246;p20">
            <a:extLst>
              <a:ext uri="{FF2B5EF4-FFF2-40B4-BE49-F238E27FC236}">
                <a16:creationId xmlns:a16="http://schemas.microsoft.com/office/drawing/2014/main" id="{48AB02EC-2925-441D-8DFD-3D490ECCDBF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731624" y="4084879"/>
            <a:ext cx="2252573" cy="161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21"/>
          <p:cNvSpPr txBox="1"/>
          <p:nvPr/>
        </p:nvSpPr>
        <p:spPr>
          <a:xfrm>
            <a:off x="1227474" y="866075"/>
            <a:ext cx="8672175" cy="29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                 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Do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tàn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thuốc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Malgun Gothic"/>
                <a:ea typeface="Malgun Gothic"/>
                <a:cs typeface="Malgun Gothic"/>
                <a:sym typeface="Malgun Gothic"/>
              </a:rPr>
              <a:t>lá</a:t>
            </a:r>
            <a:endParaRPr sz="14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Hoả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hoạn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ra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vứt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tàn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thuốc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lá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bừa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bãi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trong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phòng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hát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Hút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thuốc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khi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say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và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không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nhận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biết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được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hoả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hoạn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alt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Vứt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tàn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thuốc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lá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vào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túi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giấy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khi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tàn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thuốc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chư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tắt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hẳn</a:t>
            </a:r>
            <a:r>
              <a:rPr lang="ko-KR" sz="2000" b="1" i="0" u="none" strike="noStrike" cap="none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gây</a:t>
            </a:r>
            <a:r>
              <a:rPr lang="en-US" altLang="ko-KR" sz="2000" b="1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  <a:r>
              <a:rPr lang="ko-KR" sz="2000" b="1" i="0" u="none" strike="noStrike" cap="none" dirty="0" err="1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cháy</a:t>
            </a:r>
            <a:endParaRPr sz="3200" b="1" i="0" u="none" strike="noStrike" cap="none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id="329" name="Google Shape;329;p21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2196" y="3759613"/>
            <a:ext cx="2457858" cy="1730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0" name="Google Shape;330;p21" descr="화면 캡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9985" y="3733934"/>
            <a:ext cx="2406390" cy="1730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1" name="Google Shape;331;p21" descr="화면 캡처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15875" y="3759612"/>
            <a:ext cx="2207909" cy="1730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2" name="Google Shape;332;p21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7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36" name="Google Shape;336;p21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337" name="Google Shape;337;p2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p2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p21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5" name="Google Shape;345;p21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21"/>
          <p:cNvPicPr preferRelativeResize="0"/>
          <p:nvPr/>
        </p:nvPicPr>
        <p:blipFill rotWithShape="1">
          <a:blip r:embed="rId11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다이아몬드 24">
            <a:extLst>
              <a:ext uri="{FF2B5EF4-FFF2-40B4-BE49-F238E27FC236}">
                <a16:creationId xmlns:a16="http://schemas.microsoft.com/office/drawing/2014/main" id="{7B848998-C0DC-4324-9F04-553628EE2867}"/>
              </a:ext>
            </a:extLst>
          </p:cNvPr>
          <p:cNvSpPr/>
          <p:nvPr/>
        </p:nvSpPr>
        <p:spPr>
          <a:xfrm>
            <a:off x="1041295" y="204807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다이아몬드 25">
            <a:extLst>
              <a:ext uri="{FF2B5EF4-FFF2-40B4-BE49-F238E27FC236}">
                <a16:creationId xmlns:a16="http://schemas.microsoft.com/office/drawing/2014/main" id="{7D5AB259-C6BD-4A14-BF88-1F385D45B4D9}"/>
              </a:ext>
            </a:extLst>
          </p:cNvPr>
          <p:cNvSpPr/>
          <p:nvPr/>
        </p:nvSpPr>
        <p:spPr>
          <a:xfrm>
            <a:off x="1034117" y="2526989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다이아몬드 26">
            <a:extLst>
              <a:ext uri="{FF2B5EF4-FFF2-40B4-BE49-F238E27FC236}">
                <a16:creationId xmlns:a16="http://schemas.microsoft.com/office/drawing/2014/main" id="{9692C85C-FBDE-47F7-B6A5-7006C4BF1BA6}"/>
              </a:ext>
            </a:extLst>
          </p:cNvPr>
          <p:cNvSpPr/>
          <p:nvPr/>
        </p:nvSpPr>
        <p:spPr>
          <a:xfrm>
            <a:off x="1032330" y="2976740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Google Shape;371;p22">
            <a:extLst>
              <a:ext uri="{FF2B5EF4-FFF2-40B4-BE49-F238E27FC236}">
                <a16:creationId xmlns:a16="http://schemas.microsoft.com/office/drawing/2014/main" id="{D95127DA-2758-4662-AC96-D28A3918B4EF}"/>
              </a:ext>
            </a:extLst>
          </p:cNvPr>
          <p:cNvSpPr/>
          <p:nvPr/>
        </p:nvSpPr>
        <p:spPr>
          <a:xfrm>
            <a:off x="1123314" y="-8773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cháy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nổ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karaoke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72;p22">
            <a:extLst>
              <a:ext uri="{FF2B5EF4-FFF2-40B4-BE49-F238E27FC236}">
                <a16:creationId xmlns:a16="http://schemas.microsoft.com/office/drawing/2014/main" id="{BE539193-B9C9-4B98-91D6-EAECE5506BB7}"/>
              </a:ext>
            </a:extLst>
          </p:cNvPr>
          <p:cNvSpPr/>
          <p:nvPr/>
        </p:nvSpPr>
        <p:spPr>
          <a:xfrm>
            <a:off x="418216" y="239295"/>
            <a:ext cx="61411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" y="0"/>
            <a:ext cx="9897192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2"/>
          <p:cNvSpPr txBox="1"/>
          <p:nvPr/>
        </p:nvSpPr>
        <p:spPr>
          <a:xfrm>
            <a:off x="1092430" y="1625694"/>
            <a:ext cx="4475885" cy="350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alt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Tàn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thuốc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chưa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4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hẳn</a:t>
            </a:r>
            <a:r>
              <a:rPr lang="ko-KR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1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Vứt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tàn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thuốc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bừa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bãi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Năm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2015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bắt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đầu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nhập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loại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thuốc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lá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với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phần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thân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thành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phần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Thuốc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sẽ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tự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động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tắt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khi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châm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lửa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mà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không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hút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Nhận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được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chứng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nhận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về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khả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năng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giảm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khả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năng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hoả</a:t>
            </a:r>
            <a:r>
              <a:rPr lang="ko-KR" sz="1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ko-KR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hoạn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2"/>
          <p:cNvSpPr/>
          <p:nvPr/>
        </p:nvSpPr>
        <p:spPr>
          <a:xfrm>
            <a:off x="0" y="0"/>
            <a:ext cx="989965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p22" descr="화면 캡처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567" y="2425700"/>
            <a:ext cx="3648458" cy="24384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358" name="Google Shape;358;p22"/>
          <p:cNvSpPr txBox="1">
            <a:spLocks noGrp="1"/>
          </p:cNvSpPr>
          <p:nvPr>
            <p:ph type="sldNum" idx="12"/>
          </p:nvPr>
        </p:nvSpPr>
        <p:spPr>
          <a:xfrm>
            <a:off x="3835717" y="6447668"/>
            <a:ext cx="2228215" cy="366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altLang="ko-KR" dirty="0">
                <a:solidFill>
                  <a:srgbClr val="7F7F7F"/>
                </a:solidFill>
              </a:rPr>
              <a:t>8</a:t>
            </a:r>
            <a:endParaRPr dirty="0">
              <a:solidFill>
                <a:srgbClr val="7F7F7F"/>
              </a:solidFill>
            </a:endParaRPr>
          </a:p>
        </p:txBody>
      </p:sp>
      <p:grpSp>
        <p:nvGrpSpPr>
          <p:cNvPr id="359" name="Google Shape;359;p22"/>
          <p:cNvGrpSpPr/>
          <p:nvPr/>
        </p:nvGrpSpPr>
        <p:grpSpPr>
          <a:xfrm>
            <a:off x="5821577" y="5575483"/>
            <a:ext cx="4075614" cy="1192107"/>
            <a:chOff x="5717106" y="5611499"/>
            <a:chExt cx="4075614" cy="1192107"/>
          </a:xfrm>
        </p:grpSpPr>
        <p:pic>
          <p:nvPicPr>
            <p:cNvPr id="360" name="Google Shape;360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86255" y="5890607"/>
              <a:ext cx="56338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2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40795" y="5888931"/>
              <a:ext cx="581148" cy="819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2" name="Google Shape;362;p2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94741" y="5879324"/>
              <a:ext cx="580865" cy="817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8687908" y="5611499"/>
              <a:ext cx="775794" cy="11808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4" name="Google Shape;364;p22"/>
            <p:cNvSpPr/>
            <p:nvPr/>
          </p:nvSpPr>
          <p:spPr>
            <a:xfrm>
              <a:off x="8338908" y="6514321"/>
              <a:ext cx="1453812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ko-KR" sz="1100" b="1" i="0" u="none" strike="noStrike" cap="none">
                  <a:solidFill>
                    <a:srgbClr val="005A8D"/>
                  </a:solidFill>
                  <a:latin typeface="Arial"/>
                  <a:ea typeface="Arial"/>
                  <a:cs typeface="Arial"/>
                  <a:sym typeface="Arial"/>
                </a:rPr>
                <a:t>người nước ngoài</a:t>
              </a:r>
              <a:endParaRPr sz="1100" b="1" i="0" u="none" strike="noStrike" cap="none">
                <a:solidFill>
                  <a:srgbClr val="005A8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7309890" y="6532746"/>
              <a:ext cx="1109933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lớn tuổi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6561971" y="6535926"/>
              <a:ext cx="836544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phụ nữ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5717106" y="6538704"/>
              <a:ext cx="984888" cy="264902"/>
            </a:xfrm>
            <a:prstGeom prst="rect">
              <a:avLst/>
            </a:prstGeom>
            <a:solidFill>
              <a:srgbClr val="A9DAE3"/>
            </a:solidFill>
            <a:ln w="25400" cap="flat" cmpd="sng">
              <a:solidFill>
                <a:srgbClr val="A9DBE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ko-KR" sz="1000" b="1" i="0" u="none" strike="noStrike" cap="none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rPr>
                <a:t>người tàn tật</a:t>
              </a:r>
              <a:endPara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2"/>
          <p:cNvSpPr/>
          <p:nvPr/>
        </p:nvSpPr>
        <p:spPr>
          <a:xfrm>
            <a:off x="7674894" y="428116"/>
            <a:ext cx="2137276" cy="728272"/>
          </a:xfrm>
          <a:prstGeom prst="rect">
            <a:avLst/>
          </a:prstGeom>
          <a:solidFill>
            <a:srgbClr val="7BCA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22"/>
          <p:cNvPicPr preferRelativeResize="0"/>
          <p:nvPr/>
        </p:nvPicPr>
        <p:blipFill rotWithShape="1">
          <a:blip r:embed="rId9">
            <a:alphaModFix/>
          </a:blip>
          <a:srcRect l="40253" t="25786" r="34816" b="25282"/>
          <a:stretch/>
        </p:blipFill>
        <p:spPr>
          <a:xfrm>
            <a:off x="8363058" y="709050"/>
            <a:ext cx="1075271" cy="54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81653" y="709050"/>
            <a:ext cx="1427928" cy="56210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다이아몬드 20">
            <a:extLst>
              <a:ext uri="{FF2B5EF4-FFF2-40B4-BE49-F238E27FC236}">
                <a16:creationId xmlns:a16="http://schemas.microsoft.com/office/drawing/2014/main" id="{087B0C98-0261-4422-84B6-8C23B8D522D3}"/>
              </a:ext>
            </a:extLst>
          </p:cNvPr>
          <p:cNvSpPr/>
          <p:nvPr/>
        </p:nvSpPr>
        <p:spPr>
          <a:xfrm>
            <a:off x="885029" y="260310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다이아몬드 21">
            <a:extLst>
              <a:ext uri="{FF2B5EF4-FFF2-40B4-BE49-F238E27FC236}">
                <a16:creationId xmlns:a16="http://schemas.microsoft.com/office/drawing/2014/main" id="{F8622606-CB9D-4695-BC00-EA553A2E7145}"/>
              </a:ext>
            </a:extLst>
          </p:cNvPr>
          <p:cNvSpPr/>
          <p:nvPr/>
        </p:nvSpPr>
        <p:spPr>
          <a:xfrm>
            <a:off x="885028" y="4079003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Google Shape;371;p22">
            <a:extLst>
              <a:ext uri="{FF2B5EF4-FFF2-40B4-BE49-F238E27FC236}">
                <a16:creationId xmlns:a16="http://schemas.microsoft.com/office/drawing/2014/main" id="{3FD39727-6280-4E97-8BED-6106D879014D}"/>
              </a:ext>
            </a:extLst>
          </p:cNvPr>
          <p:cNvSpPr/>
          <p:nvPr/>
        </p:nvSpPr>
        <p:spPr>
          <a:xfrm>
            <a:off x="1123314" y="-8773"/>
            <a:ext cx="7103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802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nhân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cháy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nổ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ở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phòng</a:t>
            </a:r>
            <a:r>
              <a:rPr lang="ko-KR" sz="28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sz="2800" b="1" i="0" u="none" strike="noStrike" cap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karaoke</a:t>
            </a:r>
            <a:endParaRPr sz="2800" b="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372;p22">
            <a:extLst>
              <a:ext uri="{FF2B5EF4-FFF2-40B4-BE49-F238E27FC236}">
                <a16:creationId xmlns:a16="http://schemas.microsoft.com/office/drawing/2014/main" id="{E28F82A2-65BC-479A-954D-6B7A8BEBD054}"/>
              </a:ext>
            </a:extLst>
          </p:cNvPr>
          <p:cNvSpPr/>
          <p:nvPr/>
        </p:nvSpPr>
        <p:spPr>
          <a:xfrm>
            <a:off x="418216" y="239295"/>
            <a:ext cx="614114" cy="492009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ko-KR" sz="2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다이아몬드 24">
            <a:extLst>
              <a:ext uri="{FF2B5EF4-FFF2-40B4-BE49-F238E27FC236}">
                <a16:creationId xmlns:a16="http://schemas.microsoft.com/office/drawing/2014/main" id="{90C3301A-740D-4732-A4D6-728ED0B53533}"/>
              </a:ext>
            </a:extLst>
          </p:cNvPr>
          <p:cNvSpPr/>
          <p:nvPr/>
        </p:nvSpPr>
        <p:spPr>
          <a:xfrm>
            <a:off x="881080" y="3006515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다이아몬드 25">
            <a:extLst>
              <a:ext uri="{FF2B5EF4-FFF2-40B4-BE49-F238E27FC236}">
                <a16:creationId xmlns:a16="http://schemas.microsoft.com/office/drawing/2014/main" id="{EE8D1424-4FD6-4FE3-800F-A72BF1AE70F4}"/>
              </a:ext>
            </a:extLst>
          </p:cNvPr>
          <p:cNvSpPr/>
          <p:nvPr/>
        </p:nvSpPr>
        <p:spPr>
          <a:xfrm>
            <a:off x="874841" y="4440898"/>
            <a:ext cx="193357" cy="193357"/>
          </a:xfrm>
          <a:prstGeom prst="diamond">
            <a:avLst/>
          </a:prstGeom>
          <a:solidFill>
            <a:schemeClr val="accent2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1024</Words>
  <Application>Microsoft Office PowerPoint</Application>
  <PresentationFormat>사용자 지정</PresentationFormat>
  <Paragraphs>246</Paragraphs>
  <Slides>16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3" baseType="lpstr">
      <vt:lpstr>Arial</vt:lpstr>
      <vt:lpstr>Arial Black</vt:lpstr>
      <vt:lpstr>Stardos Stencil</vt:lpstr>
      <vt:lpstr>Calibri</vt:lpstr>
      <vt:lpstr>맑은 고딕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cp:lastModifiedBy>park</cp:lastModifiedBy>
  <cp:revision>15</cp:revision>
  <dcterms:modified xsi:type="dcterms:W3CDTF">2020-10-20T13:42:07Z</dcterms:modified>
</cp:coreProperties>
</file>