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336" r:id="rId2"/>
    <p:sldId id="257" r:id="rId3"/>
    <p:sldId id="347" r:id="rId4"/>
    <p:sldId id="348" r:id="rId5"/>
    <p:sldId id="326" r:id="rId6"/>
    <p:sldId id="337" r:id="rId7"/>
    <p:sldId id="338" r:id="rId8"/>
    <p:sldId id="342" r:id="rId9"/>
    <p:sldId id="341" r:id="rId10"/>
    <p:sldId id="343" r:id="rId11"/>
    <p:sldId id="327" r:id="rId12"/>
    <p:sldId id="344" r:id="rId13"/>
    <p:sldId id="345" r:id="rId14"/>
    <p:sldId id="346" r:id="rId15"/>
    <p:sldId id="331" r:id="rId16"/>
  </p:sldIdLst>
  <p:sldSz cx="9899650" cy="68754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A83"/>
    <a:srgbClr val="FDD000"/>
    <a:srgbClr val="EC6305"/>
    <a:srgbClr val="F5D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21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1572" y="12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altLang="ko-KR" b="1" dirty="0">
                <a:solidFill>
                  <a:schemeClr val="bg1"/>
                </a:solidFill>
              </a:rPr>
              <a:t>สถิติไฟไหม้ในหอพัก</a:t>
            </a:r>
            <a:endParaRPr lang="ko-KR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820204561767104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จำนวนไฟ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20</c:v>
                </c:pt>
                <c:pt idx="2">
                  <c:v>24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A9-4EB7-B93A-D875A86D75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จำนวนผู้เสียชีวิต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A9-4EB7-B93A-D875A86D75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3805312"/>
        <c:axId val="205157120"/>
      </c:barChart>
      <c:catAx>
        <c:axId val="19380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5157120"/>
        <c:crosses val="autoZero"/>
        <c:auto val="1"/>
        <c:lblAlgn val="ctr"/>
        <c:lblOffset val="100"/>
        <c:noMultiLvlLbl val="0"/>
      </c:catAx>
      <c:valAx>
        <c:axId val="20515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380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CD0F2-CC72-41C8-B974-2FA4D99C6B23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02D43-BF35-44CC-816F-E619016348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07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</p:spPr>
        <p:txBody>
          <a:bodyPr anchor="b"/>
          <a:lstStyle>
            <a:lvl1pPr algn="ctr"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</p:spPr>
        <p:txBody>
          <a:bodyPr/>
          <a:lstStyle>
            <a:lvl1pPr marL="0" indent="0" algn="ctr">
              <a:buNone/>
              <a:defRPr sz="2406"/>
            </a:lvl1pPr>
            <a:lvl2pPr marL="458343" indent="0" algn="ctr">
              <a:buNone/>
              <a:defRPr sz="2005"/>
            </a:lvl2pPr>
            <a:lvl3pPr marL="916686" indent="0" algn="ctr">
              <a:buNone/>
              <a:defRPr sz="1805"/>
            </a:lvl3pPr>
            <a:lvl4pPr marL="1375029" indent="0" algn="ctr">
              <a:buNone/>
              <a:defRPr sz="1604"/>
            </a:lvl4pPr>
            <a:lvl5pPr marL="1833372" indent="0" algn="ctr">
              <a:buNone/>
              <a:defRPr sz="1604"/>
            </a:lvl5pPr>
            <a:lvl6pPr marL="2291715" indent="0" algn="ctr">
              <a:buNone/>
              <a:defRPr sz="1604"/>
            </a:lvl6pPr>
            <a:lvl7pPr marL="2750058" indent="0" algn="ctr">
              <a:buNone/>
              <a:defRPr sz="1604"/>
            </a:lvl7pPr>
            <a:lvl8pPr marL="3208401" indent="0" algn="ctr">
              <a:buNone/>
              <a:defRPr sz="1604"/>
            </a:lvl8pPr>
            <a:lvl9pPr marL="3666744" indent="0" algn="ctr">
              <a:buNone/>
              <a:defRPr sz="160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74781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15284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4438" y="366055"/>
            <a:ext cx="2134612" cy="582663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602" y="366055"/>
            <a:ext cx="6280090" cy="58266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4046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30282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</p:spPr>
        <p:txBody>
          <a:bodyPr anchor="b"/>
          <a:lstStyle>
            <a:lvl1pPr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</p:spPr>
        <p:txBody>
          <a:bodyPr/>
          <a:lstStyle>
            <a:lvl1pPr marL="0" indent="0">
              <a:buNone/>
              <a:defRPr sz="2406">
                <a:solidFill>
                  <a:schemeClr val="tx1"/>
                </a:solidFill>
              </a:defRPr>
            </a:lvl1pPr>
            <a:lvl2pPr marL="458343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2pPr>
            <a:lvl3pPr marL="916686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3pPr>
            <a:lvl4pPr marL="1375029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4pPr>
            <a:lvl5pPr marL="1833372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5pPr>
            <a:lvl6pPr marL="2291715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6pPr>
            <a:lvl7pPr marL="2750058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7pPr>
            <a:lvl8pPr marL="320840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8pPr>
            <a:lvl9pPr marL="3666744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47667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601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698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85722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892" y="2511454"/>
            <a:ext cx="4188015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698" y="1685444"/>
            <a:ext cx="4208641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1698" y="2511454"/>
            <a:ext cx="4208641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07866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17151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30004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641" y="989941"/>
            <a:ext cx="5011698" cy="4886035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47649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08641" y="989941"/>
            <a:ext cx="5011698" cy="4886035"/>
          </a:xfrm>
        </p:spPr>
        <p:txBody>
          <a:bodyPr anchor="t"/>
          <a:lstStyle>
            <a:lvl1pPr marL="0" indent="0">
              <a:buNone/>
              <a:defRPr sz="3208"/>
            </a:lvl1pPr>
            <a:lvl2pPr marL="458343" indent="0">
              <a:buNone/>
              <a:defRPr sz="2807"/>
            </a:lvl2pPr>
            <a:lvl3pPr marL="916686" indent="0">
              <a:buNone/>
              <a:defRPr sz="2406"/>
            </a:lvl3pPr>
            <a:lvl4pPr marL="1375029" indent="0">
              <a:buNone/>
              <a:defRPr sz="2005"/>
            </a:lvl4pPr>
            <a:lvl5pPr marL="1833372" indent="0">
              <a:buNone/>
              <a:defRPr sz="2005"/>
            </a:lvl5pPr>
            <a:lvl6pPr marL="2291715" indent="0">
              <a:buNone/>
              <a:defRPr sz="2005"/>
            </a:lvl6pPr>
            <a:lvl7pPr marL="2750058" indent="0">
              <a:buNone/>
              <a:defRPr sz="2005"/>
            </a:lvl7pPr>
            <a:lvl8pPr marL="3208401" indent="0">
              <a:buNone/>
              <a:defRPr sz="2005"/>
            </a:lvl8pPr>
            <a:lvl9pPr marL="3666744" indent="0">
              <a:buNone/>
              <a:defRPr sz="20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46394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37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xStyles>
    <p:titleStyle>
      <a:lvl1pPr algn="l" defTabSz="916686" rtl="0" eaLnBrk="1" latinLnBrk="1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1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jp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0.jp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jp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2.jp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jp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4.jp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jp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5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jp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jp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78D60C0-5F01-4230-B679-992ABA45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7192" cy="6875463"/>
          </a:xfrm>
          <a:prstGeom prst="rect">
            <a:avLst/>
          </a:prstGeom>
        </p:spPr>
      </p:pic>
      <p:sp>
        <p:nvSpPr>
          <p:cNvPr id="12" name="직사각형 10">
            <a:extLst>
              <a:ext uri="{FF2B5EF4-FFF2-40B4-BE49-F238E27FC236}">
                <a16:creationId xmlns:a16="http://schemas.microsoft.com/office/drawing/2014/main" id="{3414DB75-3BF0-454C-A748-F526D3A081FC}"/>
              </a:ext>
            </a:extLst>
          </p:cNvPr>
          <p:cNvSpPr/>
          <p:nvPr/>
        </p:nvSpPr>
        <p:spPr>
          <a:xfrm>
            <a:off x="298542" y="1553648"/>
            <a:ext cx="1407491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3" hangingPunct="0"/>
            <a:endParaRPr lang="ko-KR" alt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직사각형 5">
            <a:extLst>
              <a:ext uri="{FF2B5EF4-FFF2-40B4-BE49-F238E27FC236}">
                <a16:creationId xmlns:a16="http://schemas.microsoft.com/office/drawing/2014/main" id="{977E45C6-1BED-480E-BFDA-7DAFE510B800}"/>
              </a:ext>
            </a:extLst>
          </p:cNvPr>
          <p:cNvSpPr/>
          <p:nvPr/>
        </p:nvSpPr>
        <p:spPr>
          <a:xfrm>
            <a:off x="-78640" y="1371895"/>
            <a:ext cx="2048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4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[</a:t>
            </a:r>
            <a:r>
              <a:rPr lang="th-TH" altLang="ko-KR" sz="2800" b="1" spc="-300" dirty="0">
                <a:solidFill>
                  <a:schemeClr val="accent1"/>
                </a:solidFill>
                <a:latin typeface="+mj-ea"/>
                <a:ea typeface="+mj-ea"/>
              </a:rPr>
              <a:t>ตอน</a:t>
            </a:r>
            <a:r>
              <a:rPr lang="en-US" altLang="ko-KR" sz="36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400" b="1" spc="-140" dirty="0">
                <a:solidFill>
                  <a:schemeClr val="accent1"/>
                </a:solidFill>
                <a:latin typeface="+mj-ea"/>
                <a:ea typeface="+mj-ea"/>
              </a:rPr>
              <a:t>.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4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 useBgFill="1">
        <p:nvSpPr>
          <p:cNvPr id="2" name="직사각형 1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 useBgFill="1">
        <p:nvSpPr>
          <p:cNvPr id="3" name="직사각형 2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14" y="3785087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2" y="1969938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직사각형 4">
            <a:extLst>
              <a:ext uri="{FF2B5EF4-FFF2-40B4-BE49-F238E27FC236}">
                <a16:creationId xmlns:a16="http://schemas.microsoft.com/office/drawing/2014/main" id="{E7C9A79B-8DDE-4C29-B2B3-AFA8DC497C43}"/>
              </a:ext>
            </a:extLst>
          </p:cNvPr>
          <p:cNvSpPr/>
          <p:nvPr/>
        </p:nvSpPr>
        <p:spPr>
          <a:xfrm>
            <a:off x="-2015566" y="2042616"/>
            <a:ext cx="95416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h-TH" altLang="ko-KR" sz="6000" b="1" dirty="0">
                <a:solidFill>
                  <a:srgbClr val="002060"/>
                </a:solidFill>
                <a:latin typeface="+mj-ea"/>
                <a:ea typeface="+mj-ea"/>
              </a:rPr>
              <a:t>ไฟไหม้ใน</a:t>
            </a:r>
          </a:p>
          <a:p>
            <a:pPr algn="ctr" fontAlgn="base"/>
            <a:r>
              <a:rPr lang="th-TH" altLang="ko-KR" sz="6000" b="1" dirty="0">
                <a:solidFill>
                  <a:srgbClr val="002060"/>
                </a:solidFill>
                <a:latin typeface="+mj-ea"/>
                <a:ea typeface="+mj-ea"/>
              </a:rPr>
              <a:t>หอพัก</a:t>
            </a:r>
            <a:endParaRPr lang="en-US" altLang="ko-KR" sz="60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454D47-DCD5-420E-94CE-897D5253E7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65" y="1073791"/>
            <a:ext cx="3226250" cy="3449958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22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직사각형 2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pic>
        <p:nvPicPr>
          <p:cNvPr id="25" name="그림 12">
            <a:extLst>
              <a:ext uri="{FF2B5EF4-FFF2-40B4-BE49-F238E27FC236}">
                <a16:creationId xmlns:a16="http://schemas.microsoft.com/office/drawing/2014/main" id="{38236967-0684-424F-87C3-AB0231F4964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1931" y="5862655"/>
            <a:ext cx="1605919" cy="807768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8C451753-5AE8-44CA-B192-BC7815672F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02" y="5904999"/>
            <a:ext cx="2132612" cy="83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1337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BFD0BA1-18AB-45A7-98EF-489CCA61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89" y="1416916"/>
            <a:ext cx="4360131" cy="3996734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1003148" y="1291227"/>
            <a:ext cx="5200121" cy="1568450"/>
            <a:chOff x="1250315" y="1896146"/>
            <a:chExt cx="4806315" cy="1568450"/>
          </a:xfrm>
        </p:grpSpPr>
        <p:sp>
          <p:nvSpPr>
            <p:cNvPr id="8" name="직사각형 7"/>
            <p:cNvSpPr>
              <a:spLocks/>
            </p:cNvSpPr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418080"/>
              <a:ext cx="4806315" cy="0"/>
              <a:chOff x="1250315" y="2418080"/>
              <a:chExt cx="4806315" cy="0"/>
            </a:xfrm>
          </p:grpSpPr>
          <p:cxnSp>
            <p:nvCxnSpPr>
              <p:cNvPr id="10" name="직선 연결선 9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1073020" y="3641416"/>
            <a:ext cx="5109666" cy="1569660"/>
            <a:chOff x="1250315" y="4483984"/>
            <a:chExt cx="4659777" cy="1408591"/>
          </a:xfrm>
        </p:grpSpPr>
        <p:sp>
          <p:nvSpPr>
            <p:cNvPr id="13" name="직사각형 12"/>
            <p:cNvSpPr>
              <a:spLocks/>
            </p:cNvSpPr>
            <p:nvPr/>
          </p:nvSpPr>
          <p:spPr>
            <a:xfrm flipV="1">
              <a:off x="3025777" y="4483984"/>
              <a:ext cx="1067435" cy="1408591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5468619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3981597" y="546862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30" name="슬라이드 번호 개체 틀 2">
            <a:extLst>
              <a:ext uri="{FF2B5EF4-FFF2-40B4-BE49-F238E27FC236}">
                <a16:creationId xmlns:a16="http://schemas.microsoft.com/office/drawing/2014/main" id="{F7FE0971-A764-4551-9BAA-1554EEA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9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06089-E4AB-47A6-92F5-3E5F1035E829}"/>
              </a:ext>
            </a:extLst>
          </p:cNvPr>
          <p:cNvSpPr/>
          <p:nvPr/>
        </p:nvSpPr>
        <p:spPr>
          <a:xfrm>
            <a:off x="683264" y="2095126"/>
            <a:ext cx="5712903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ko-KR" sz="2000" b="1" dirty="0">
                <a:latin typeface="+mj-ea"/>
                <a:ea typeface="+mj-ea"/>
              </a:rPr>
              <a:t>“</a:t>
            </a:r>
            <a:r>
              <a:rPr lang="th-TH" altLang="ko-KR" sz="2000" b="1" dirty="0">
                <a:latin typeface="+mj-ea"/>
                <a:ea typeface="+mj-ea"/>
              </a:rPr>
              <a:t>ไฟไหม้จากอุปกรณ์ไฟฟ้า" คิดเป็น 27.9% ของไฟทั้งหมด</a:t>
            </a:r>
          </a:p>
          <a:p>
            <a:pPr algn="ctr" fontAlgn="base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เป็นสัดส่วนที่สูงและอยู่ภายใต้หมวดหมู่ของ </a:t>
            </a:r>
            <a:endParaRPr lang="en-US" altLang="ko-KR" sz="2000" b="1" dirty="0">
              <a:latin typeface="+mj-ea"/>
              <a:ea typeface="+mj-ea"/>
            </a:endParaRPr>
          </a:p>
          <a:p>
            <a:pPr algn="ctr" fontAlgn="base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"ไฟที่เกิดจากความประมาทเลินเล่อ</a:t>
            </a:r>
            <a:r>
              <a:rPr lang="en-US" altLang="ko-KR" sz="2000" b="1" dirty="0">
                <a:latin typeface="+mj-ea"/>
                <a:ea typeface="+mj-ea"/>
              </a:rPr>
              <a:t>”.</a:t>
            </a:r>
          </a:p>
          <a:p>
            <a:pPr algn="ctr" fontAlgn="base">
              <a:lnSpc>
                <a:spcPct val="150000"/>
              </a:lnSpc>
            </a:pPr>
            <a:endParaRPr lang="th-TH" altLang="ko-KR" sz="2000" b="1" dirty="0">
              <a:latin typeface="+mj-ea"/>
              <a:ea typeface="+mj-ea"/>
            </a:endParaRPr>
          </a:p>
          <a:p>
            <a:pPr algn="ctr" fontAlgn="base">
              <a:lnSpc>
                <a:spcPct val="150000"/>
              </a:lnSpc>
            </a:pPr>
            <a:r>
              <a:rPr lang="th-TH" altLang="ko-KR" sz="2000" b="1" dirty="0">
                <a:latin typeface="+mj-ea"/>
                <a:ea typeface="+mj-ea"/>
              </a:rPr>
              <a:t>มีวิธีการตรวจสอบความปลอดภัยไหม?</a:t>
            </a:r>
            <a:endParaRPr lang="ko-KR" altLang="en-US" sz="2000" b="1" dirty="0">
              <a:latin typeface="+mj-ea"/>
              <a:ea typeface="+mj-ea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32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직사각형 35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0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43" name="Rectangle 23">
            <a:extLst>
              <a:ext uri="{FF2B5EF4-FFF2-40B4-BE49-F238E27FC236}">
                <a16:creationId xmlns:a16="http://schemas.microsoft.com/office/drawing/2014/main" id="{D98F58C2-A054-4B63-9BE3-FF678D9FEB22}"/>
              </a:ext>
            </a:extLst>
          </p:cNvPr>
          <p:cNvSpPr/>
          <p:nvPr/>
        </p:nvSpPr>
        <p:spPr>
          <a:xfrm>
            <a:off x="273020" y="254133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4" name="직사각형 8">
            <a:extLst>
              <a:ext uri="{FF2B5EF4-FFF2-40B4-BE49-F238E27FC236}">
                <a16:creationId xmlns:a16="http://schemas.microsoft.com/office/drawing/2014/main" id="{D4103E4B-9CF8-4068-8D8A-309B71FFD6C4}"/>
              </a:ext>
            </a:extLst>
          </p:cNvPr>
          <p:cNvSpPr/>
          <p:nvPr/>
        </p:nvSpPr>
        <p:spPr>
          <a:xfrm>
            <a:off x="880494" y="220295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อันตรายจากปลั๊กหลายตัว </a:t>
            </a:r>
            <a:endParaRPr lang="en-US" altLang="ko-KR" sz="36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95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897192" cy="6875463"/>
          </a:xfrm>
          <a:prstGeom prst="rect">
            <a:avLst/>
          </a:prstGeom>
        </p:spPr>
      </p:pic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0BB5132A-C58A-433B-833A-4E045296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10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91710-CB53-4007-9D64-267047A15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8" y="3812198"/>
            <a:ext cx="2951163" cy="207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A2397A-C727-43A1-A355-4EE824C4D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9" y="1518538"/>
            <a:ext cx="2951162" cy="2142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450F245-4101-4B43-99DD-BBF588B3AF25}"/>
              </a:ext>
            </a:extLst>
          </p:cNvPr>
          <p:cNvSpPr/>
          <p:nvPr/>
        </p:nvSpPr>
        <p:spPr>
          <a:xfrm>
            <a:off x="4242622" y="3912780"/>
            <a:ext cx="215354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200000"/>
              </a:lnSpc>
            </a:pPr>
            <a:r>
              <a:rPr lang="th-TH" altLang="ko-KR" b="1" dirty="0">
                <a:latin typeface="+mj-ea"/>
                <a:ea typeface="+mj-ea"/>
              </a:rPr>
              <a:t>ไฟฟ้าเกินเมื่อเสียบปลั๊กพ่วงเข้าไปในปลั๊กไฟอันเดียว</a:t>
            </a:r>
            <a:endParaRPr lang="en-US" altLang="ko-KR" b="1" dirty="0">
              <a:latin typeface="+mj-ea"/>
              <a:ea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242622" y="2000070"/>
            <a:ext cx="23145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200000"/>
              </a:lnSpc>
            </a:pPr>
            <a:r>
              <a:rPr lang="th-TH" altLang="ko-KR" b="1" dirty="0">
                <a:latin typeface="+mj-ea"/>
              </a:rPr>
              <a:t>เมื่อเสียบอุปกรณ์หลายตัวเข้ากับ 1ปลั๊กไฟ</a:t>
            </a:r>
            <a:endParaRPr lang="en-US" altLang="ko-KR" b="1" dirty="0">
              <a:latin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456594" y="3097619"/>
            <a:ext cx="2094614" cy="122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200000"/>
              </a:lnSpc>
            </a:pPr>
            <a:r>
              <a:rPr lang="th-TH" altLang="ko-KR" sz="2000" b="1" dirty="0">
                <a:latin typeface="+mj-ea"/>
              </a:rPr>
              <a:t>เกินพิกัดทำให้เกิดไฟไหม้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줄무늬가 있는 오른쪽 화살표 14"/>
          <p:cNvSpPr/>
          <p:nvPr/>
        </p:nvSpPr>
        <p:spPr>
          <a:xfrm>
            <a:off x="6515183" y="3200399"/>
            <a:ext cx="769069" cy="712381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19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직사각형 27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2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6" name="Rectangle 23">
            <a:extLst>
              <a:ext uri="{FF2B5EF4-FFF2-40B4-BE49-F238E27FC236}">
                <a16:creationId xmlns:a16="http://schemas.microsoft.com/office/drawing/2014/main" id="{C72BAD34-EDB5-4E01-B8BB-FB6195ABD1D9}"/>
              </a:ext>
            </a:extLst>
          </p:cNvPr>
          <p:cNvSpPr/>
          <p:nvPr/>
        </p:nvSpPr>
        <p:spPr>
          <a:xfrm>
            <a:off x="273020" y="254133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7" name="직사각형 8">
            <a:extLst>
              <a:ext uri="{FF2B5EF4-FFF2-40B4-BE49-F238E27FC236}">
                <a16:creationId xmlns:a16="http://schemas.microsoft.com/office/drawing/2014/main" id="{BDFA1A6D-0C8C-480B-8196-73EB862DDAC4}"/>
              </a:ext>
            </a:extLst>
          </p:cNvPr>
          <p:cNvSpPr/>
          <p:nvPr/>
        </p:nvSpPr>
        <p:spPr>
          <a:xfrm>
            <a:off x="834589" y="220295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อันตรายจากปลั๊กหลายตัว </a:t>
            </a:r>
            <a:endParaRPr lang="en-US" altLang="ko-KR" sz="36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220E1E67-ACD0-4101-A6F7-033C4A0F47D8}"/>
              </a:ext>
            </a:extLst>
          </p:cNvPr>
          <p:cNvSpPr/>
          <p:nvPr/>
        </p:nvSpPr>
        <p:spPr>
          <a:xfrm>
            <a:off x="727969" y="1305018"/>
            <a:ext cx="6023752" cy="4856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다이아몬드 27">
            <a:extLst>
              <a:ext uri="{FF2B5EF4-FFF2-40B4-BE49-F238E27FC236}">
                <a16:creationId xmlns:a16="http://schemas.microsoft.com/office/drawing/2014/main" id="{0A385C83-AC82-44F7-B0D0-54B5F6F3B12A}"/>
              </a:ext>
            </a:extLst>
          </p:cNvPr>
          <p:cNvSpPr/>
          <p:nvPr/>
        </p:nvSpPr>
        <p:spPr>
          <a:xfrm>
            <a:off x="3988861" y="228305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다이아몬드 27">
            <a:extLst>
              <a:ext uri="{FF2B5EF4-FFF2-40B4-BE49-F238E27FC236}">
                <a16:creationId xmlns:a16="http://schemas.microsoft.com/office/drawing/2014/main" id="{36424C9C-5F90-40E8-ACAD-D89CEF1222C3}"/>
              </a:ext>
            </a:extLst>
          </p:cNvPr>
          <p:cNvSpPr/>
          <p:nvPr/>
        </p:nvSpPr>
        <p:spPr>
          <a:xfrm>
            <a:off x="3988861" y="4184069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2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0BB5132A-C58A-433B-833A-4E045296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11</a:t>
            </a:r>
            <a:endParaRPr lang="ko-KR" alt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50F245-4101-4B43-99DD-BBF588B3AF25}"/>
              </a:ext>
            </a:extLst>
          </p:cNvPr>
          <p:cNvSpPr/>
          <p:nvPr/>
        </p:nvSpPr>
        <p:spPr>
          <a:xfrm>
            <a:off x="4949825" y="1879626"/>
            <a:ext cx="4449677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อย่าจับสายไฟ </a:t>
            </a:r>
          </a:p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แต่ให้จับตัวปลั๊กเมื่อถอดปลั๊กออก</a:t>
            </a:r>
            <a:endParaRPr lang="en-US" altLang="ko-KR" b="1" dirty="0">
              <a:latin typeface="+mj-ea"/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743FA-7405-4E34-8B67-039790CAE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96" y="1488846"/>
            <a:ext cx="2856793" cy="1948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E140E4-1ABD-4DC3-AEC0-3C4EF6C54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96" y="3607892"/>
            <a:ext cx="2905666" cy="1948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BA778D3-DBDB-4A1B-98CD-0149B882AC81}"/>
              </a:ext>
            </a:extLst>
          </p:cNvPr>
          <p:cNvSpPr/>
          <p:nvPr/>
        </p:nvSpPr>
        <p:spPr>
          <a:xfrm>
            <a:off x="4949825" y="4465550"/>
            <a:ext cx="4051005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ไม่วางปลั๊กไฟบนพื้นดินหรือบริเวณประตู</a:t>
            </a:r>
            <a:endParaRPr lang="en-US" altLang="ko-KR" b="1" dirty="0">
              <a:latin typeface="+mj-ea"/>
              <a:ea typeface="+mj-ea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19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직사각형 28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3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2" name="Rectangle 37">
            <a:extLst>
              <a:ext uri="{FF2B5EF4-FFF2-40B4-BE49-F238E27FC236}">
                <a16:creationId xmlns:a16="http://schemas.microsoft.com/office/drawing/2014/main" id="{06A6293A-AAEF-45A2-B820-D11FDC421674}"/>
              </a:ext>
            </a:extLst>
          </p:cNvPr>
          <p:cNvSpPr/>
          <p:nvPr/>
        </p:nvSpPr>
        <p:spPr>
          <a:xfrm>
            <a:off x="754586" y="1377450"/>
            <a:ext cx="8372481" cy="4348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다이아몬드 27">
            <a:extLst>
              <a:ext uri="{FF2B5EF4-FFF2-40B4-BE49-F238E27FC236}">
                <a16:creationId xmlns:a16="http://schemas.microsoft.com/office/drawing/2014/main" id="{45F3AFE9-9EB5-4421-AE1E-CD66EC66870A}"/>
              </a:ext>
            </a:extLst>
          </p:cNvPr>
          <p:cNvSpPr/>
          <p:nvPr/>
        </p:nvSpPr>
        <p:spPr>
          <a:xfrm>
            <a:off x="4684660" y="204473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다이아몬드 27">
            <a:extLst>
              <a:ext uri="{FF2B5EF4-FFF2-40B4-BE49-F238E27FC236}">
                <a16:creationId xmlns:a16="http://schemas.microsoft.com/office/drawing/2014/main" id="{AB4D838D-AF7F-43E8-929A-9481BEDB788C}"/>
              </a:ext>
            </a:extLst>
          </p:cNvPr>
          <p:cNvSpPr/>
          <p:nvPr/>
        </p:nvSpPr>
        <p:spPr>
          <a:xfrm>
            <a:off x="4684659" y="463737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8AF175CD-BEAF-442C-BF37-F7F24F9B497A}"/>
              </a:ext>
            </a:extLst>
          </p:cNvPr>
          <p:cNvSpPr/>
          <p:nvPr/>
        </p:nvSpPr>
        <p:spPr>
          <a:xfrm>
            <a:off x="303825" y="254619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3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7" name="직사각형 8">
            <a:extLst>
              <a:ext uri="{FF2B5EF4-FFF2-40B4-BE49-F238E27FC236}">
                <a16:creationId xmlns:a16="http://schemas.microsoft.com/office/drawing/2014/main" id="{74725537-BB79-4AC0-97F2-894BF28B9D22}"/>
              </a:ext>
            </a:extLst>
          </p:cNvPr>
          <p:cNvSpPr/>
          <p:nvPr/>
        </p:nvSpPr>
        <p:spPr>
          <a:xfrm>
            <a:off x="852749" y="214309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เคล็ดลับการป้องกันอัคคีภัย</a:t>
            </a:r>
            <a:endParaRPr lang="en-US" altLang="ko-KR" sz="36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2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0BB5132A-C58A-433B-833A-4E045296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12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CDD0B-F3DE-4506-9243-E2055079F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97" y="2343949"/>
            <a:ext cx="2705959" cy="2847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65AAD3-CB84-4495-A607-3070116CF7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8731" r="13414" b="9737"/>
          <a:stretch/>
        </p:blipFill>
        <p:spPr>
          <a:xfrm>
            <a:off x="5170200" y="2422156"/>
            <a:ext cx="2705959" cy="2783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그룹 14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18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직사각형 2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1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6" name="Rectangle 47">
            <a:extLst>
              <a:ext uri="{FF2B5EF4-FFF2-40B4-BE49-F238E27FC236}">
                <a16:creationId xmlns:a16="http://schemas.microsoft.com/office/drawing/2014/main" id="{AFD8CC09-040A-4FD7-9009-3DB63C0747CC}"/>
              </a:ext>
            </a:extLst>
          </p:cNvPr>
          <p:cNvSpPr/>
          <p:nvPr/>
        </p:nvSpPr>
        <p:spPr>
          <a:xfrm>
            <a:off x="1003177" y="1779312"/>
            <a:ext cx="8154914" cy="3816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DA27C1B-1AD5-4B1B-98BB-7AC3CB2C7ECE}"/>
              </a:ext>
            </a:extLst>
          </p:cNvPr>
          <p:cNvSpPr/>
          <p:nvPr/>
        </p:nvSpPr>
        <p:spPr>
          <a:xfrm>
            <a:off x="2313872" y="1532699"/>
            <a:ext cx="5271903" cy="506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b="1" dirty="0">
                <a:latin typeface="+mj-ea"/>
                <a:ea typeface="+mj-ea"/>
              </a:rPr>
              <a:t>ใช้“ปลั๊กไฟพิเศษ” สำหรับอุปกรณ์ไฟฟ้าที่ต้องการกำลังไฟสูงเพื่อหลีกเลี่ยงความร้อนเกินพิกัดหรือการรั่วไหล</a:t>
            </a:r>
            <a:endParaRPr lang="en-US" altLang="ko-KR" sz="2400" b="1" dirty="0">
              <a:latin typeface="+mj-ea"/>
              <a:ea typeface="+mj-ea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A9B9ACA9-8B6B-492E-A17E-0FB9EB093CEA}"/>
              </a:ext>
            </a:extLst>
          </p:cNvPr>
          <p:cNvSpPr/>
          <p:nvPr/>
        </p:nvSpPr>
        <p:spPr>
          <a:xfrm>
            <a:off x="303825" y="254619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3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3" name="직사각형 8">
            <a:extLst>
              <a:ext uri="{FF2B5EF4-FFF2-40B4-BE49-F238E27FC236}">
                <a16:creationId xmlns:a16="http://schemas.microsoft.com/office/drawing/2014/main" id="{26C1E7A8-D991-4547-B05E-EFB65E496B09}"/>
              </a:ext>
            </a:extLst>
          </p:cNvPr>
          <p:cNvSpPr/>
          <p:nvPr/>
        </p:nvSpPr>
        <p:spPr>
          <a:xfrm>
            <a:off x="852749" y="214309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เคล็ดลับการป้องกันอัคคีภัย</a:t>
            </a:r>
            <a:endParaRPr lang="en-US" altLang="ko-KR" sz="36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22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1D16B-A412-4DEF-83F5-3831245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0"/>
            <a:ext cx="9897192" cy="6875463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1219803" y="1696628"/>
            <a:ext cx="4806315" cy="1569720"/>
            <a:chOff x="1250315" y="1675936"/>
            <a:chExt cx="4806315" cy="156972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D85C55C-D0D5-47BA-BF9D-5F17663E3DAE}"/>
                </a:ext>
              </a:extLst>
            </p:cNvPr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DF0E655C-7B35-444F-832A-E70B3633E7E1}"/>
                  </a:ext>
                </a:extLst>
              </p:cNvPr>
              <p:cNvCxnSpPr/>
              <p:nvPr/>
            </p:nvCxnSpPr>
            <p:spPr>
              <a:xfrm>
                <a:off x="1250315" y="220345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4C435CB2-E86F-4E3C-B2CD-A135A972DF4C}"/>
                  </a:ext>
                </a:extLst>
              </p:cNvPr>
              <p:cNvCxnSpPr/>
              <p:nvPr/>
            </p:nvCxnSpPr>
            <p:spPr>
              <a:xfrm>
                <a:off x="4128135" y="220345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1165768" y="3424701"/>
            <a:ext cx="4860350" cy="1569720"/>
            <a:chOff x="1250315" y="5463277"/>
            <a:chExt cx="4860350" cy="156972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0D350FF-5EAE-4088-A6B1-604B9947B138}"/>
                </a:ext>
              </a:extLst>
            </p:cNvPr>
            <p:cNvSpPr/>
            <p:nvPr/>
          </p:nvSpPr>
          <p:spPr>
            <a:xfrm flipV="1">
              <a:off x="3115370" y="5463277"/>
              <a:ext cx="1066800" cy="15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6564626"/>
              <a:ext cx="4860350" cy="0"/>
              <a:chOff x="1250315" y="6564626"/>
              <a:chExt cx="4860350" cy="0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6564626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4182170" y="6564626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0D174C74-6003-4B20-8728-6EF29D919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16" y="1367595"/>
            <a:ext cx="4380582" cy="43586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6737FD-6F9E-413D-B5DD-FC317E7A49B6}"/>
              </a:ext>
            </a:extLst>
          </p:cNvPr>
          <p:cNvSpPr/>
          <p:nvPr/>
        </p:nvSpPr>
        <p:spPr>
          <a:xfrm>
            <a:off x="658304" y="2439010"/>
            <a:ext cx="5811838" cy="2359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b="1" dirty="0">
                <a:solidFill>
                  <a:schemeClr val="accent1"/>
                </a:solidFill>
                <a:latin typeface="+mj-ea"/>
                <a:ea typeface="+mj-ea"/>
              </a:rPr>
              <a:t>สำหรับหอพักที่มีสิ่งอำนวยความสะดวกไฟฟ้าไม่ปลอดภัยจำเป็นต้องระมัดระวังเมื่อใช้ปลั๊กพ่วงหลายตัวเพื่อป้องกันไฟฟ้าลัดวงจร</a:t>
            </a:r>
            <a:r>
              <a:rPr lang="en-US" altLang="ko-KR" b="1" dirty="0">
                <a:latin typeface="+mj-ea"/>
                <a:ea typeface="+mj-ea"/>
              </a:rPr>
              <a:t> </a:t>
            </a:r>
          </a:p>
          <a:p>
            <a:pPr algn="ctr"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การทำความเข้าใจเกี่ยวกับการใช้อุปกรณ์ไฟฟ้าและความรู้พื้นฐานของไฟฟ้าลัดวงจรและอุบัติเหตุทางไฟฟ้าอื่น ๆ จะช่วยให้คุณปกป้องชีวิตของคุณและคนรอบข้างได้</a:t>
            </a:r>
            <a:endParaRPr lang="ko-KR" altLang="en-US" b="1" dirty="0">
              <a:latin typeface="+mj-ea"/>
              <a:ea typeface="+mj-ea"/>
            </a:endParaRPr>
          </a:p>
          <a:p>
            <a:pPr algn="ctr" fontAlgn="base">
              <a:lnSpc>
                <a:spcPct val="150000"/>
              </a:lnSpc>
            </a:pPr>
            <a:endParaRPr lang="ko-KR" altLang="en-US" sz="1400" b="1" dirty="0">
              <a:latin typeface="+mj-ea"/>
              <a:ea typeface="+mj-ea"/>
            </a:endParaRPr>
          </a:p>
          <a:p>
            <a:pPr algn="ctr" fontAlgn="base">
              <a:lnSpc>
                <a:spcPct val="150000"/>
              </a:lnSpc>
            </a:pPr>
            <a:endParaRPr lang="ko-KR" altLang="en-US" sz="1400" b="1" dirty="0">
              <a:latin typeface="+mj-ea"/>
              <a:ea typeface="+mj-ea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28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직사각형 31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6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9" name="Rectangle 31">
            <a:extLst>
              <a:ext uri="{FF2B5EF4-FFF2-40B4-BE49-F238E27FC236}">
                <a16:creationId xmlns:a16="http://schemas.microsoft.com/office/drawing/2014/main" id="{CD259FB2-F7DB-4FE6-98EA-E1DFF27A0985}"/>
              </a:ext>
            </a:extLst>
          </p:cNvPr>
          <p:cNvSpPr/>
          <p:nvPr/>
        </p:nvSpPr>
        <p:spPr>
          <a:xfrm>
            <a:off x="419092" y="272419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0" name="직사각형 28">
            <a:extLst>
              <a:ext uri="{FF2B5EF4-FFF2-40B4-BE49-F238E27FC236}">
                <a16:creationId xmlns:a16="http://schemas.microsoft.com/office/drawing/2014/main" id="{ECF63EE7-ED54-4DF3-AD89-474C6872A77C}"/>
              </a:ext>
            </a:extLst>
          </p:cNvPr>
          <p:cNvSpPr/>
          <p:nvPr/>
        </p:nvSpPr>
        <p:spPr>
          <a:xfrm>
            <a:off x="-2257375" y="259749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667295" y="140083"/>
            <a:ext cx="7325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3600" b="1" spc="1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จุดสำคัญสำหรับความปลอดภัยจากอัคคีภัย</a:t>
            </a:r>
            <a:endParaRPr lang="ko-KR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1D16B-A412-4DEF-83F5-3831245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" y="-1"/>
            <a:ext cx="9897192" cy="6875463"/>
          </a:xfrm>
          <a:prstGeom prst="rect">
            <a:avLst/>
          </a:prstGeom>
        </p:spPr>
      </p:pic>
      <p:sp>
        <p:nvSpPr>
          <p:cNvPr id="7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BD19663-395D-4B56-A61B-04B37F23AF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46"/>
          <a:stretch/>
        </p:blipFill>
        <p:spPr>
          <a:xfrm>
            <a:off x="980296" y="2616869"/>
            <a:ext cx="7697585" cy="2119117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D65084F-CBA2-4461-9B78-A434CAC3CADF}"/>
              </a:ext>
            </a:extLst>
          </p:cNvPr>
          <p:cNvSpPr/>
          <p:nvPr/>
        </p:nvSpPr>
        <p:spPr>
          <a:xfrm>
            <a:off x="2410418" y="265182"/>
            <a:ext cx="25805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th-TH" altLang="ko-KR" sz="3600" b="1" dirty="0">
                <a:solidFill>
                  <a:srgbClr val="002060"/>
                </a:solidFill>
                <a:latin typeface="+mj-ea"/>
                <a:ea typeface="+mj-ea"/>
              </a:rPr>
              <a:t>ไฟไหม้ในหอพัก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0034503-5940-4EFB-98E9-794142ACC4D1}"/>
              </a:ext>
            </a:extLst>
          </p:cNvPr>
          <p:cNvSpPr/>
          <p:nvPr/>
        </p:nvSpPr>
        <p:spPr>
          <a:xfrm>
            <a:off x="1893191" y="4474408"/>
            <a:ext cx="6036578" cy="3725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dirty="0"/>
              <a:t>สังคมปลอดภัย ประชาชนมีความสุข ต้องมีการเรียนรู้การป้องกันอัคคีภัย </a:t>
            </a:r>
            <a:endParaRPr lang="ko-KR" altLang="en-US" sz="2400" dirty="0"/>
          </a:p>
        </p:txBody>
      </p:sp>
      <p:pic>
        <p:nvPicPr>
          <p:cNvPr id="13" name="그림 12" descr="그리기, 방이(가) 표시된 사진&#10;&#10;자동 생성된 설명">
            <a:extLst>
              <a:ext uri="{FF2B5EF4-FFF2-40B4-BE49-F238E27FC236}">
                <a16:creationId xmlns:a16="http://schemas.microsoft.com/office/drawing/2014/main" id="{83787AC4-60FD-4127-8F1F-23B6607F58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1" y="232597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9656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9EE7A-F9DB-4458-B796-9112102F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" y="-1"/>
            <a:ext cx="9897192" cy="687546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5729BE2-BFDE-44B7-AA46-D60A2B7A5420}"/>
              </a:ext>
            </a:extLst>
          </p:cNvPr>
          <p:cNvSpPr/>
          <p:nvPr/>
        </p:nvSpPr>
        <p:spPr>
          <a:xfrm>
            <a:off x="832074" y="2626457"/>
            <a:ext cx="7802963" cy="218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1. </a:t>
            </a:r>
            <a:r>
              <a:rPr lang="th-TH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กระแสไฟฟ้าเกิน, ไฟฟ้าลัดวงจร, ไฟฟ้ารั่ว</a:t>
            </a:r>
            <a:r>
              <a:rPr lang="en-US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p</a:t>
            </a:r>
          </a:p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2. </a:t>
            </a:r>
            <a:r>
              <a:rPr lang="th-TH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อันตรายจากปลั๊กหลายตัว </a:t>
            </a:r>
            <a:r>
              <a:rPr lang="en-US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9p</a:t>
            </a:r>
            <a:endParaRPr lang="ko-KR" altLang="en-US" sz="2400" b="1" spc="-150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3. </a:t>
            </a:r>
            <a:r>
              <a:rPr lang="th-TH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เคล็ดลับการป้องกันอัคคีภัย</a:t>
            </a:r>
            <a:r>
              <a:rPr lang="en-US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11p</a:t>
            </a:r>
          </a:p>
        </p:txBody>
      </p:sp>
      <p:sp>
        <p:nvSpPr>
          <p:cNvPr id="14" name="직사각형 7">
            <a:extLst>
              <a:ext uri="{FF2B5EF4-FFF2-40B4-BE49-F238E27FC236}">
                <a16:creationId xmlns:a16="http://schemas.microsoft.com/office/drawing/2014/main" id="{38FABAF0-FC26-4738-A180-0A1ED925DEA6}"/>
              </a:ext>
            </a:extLst>
          </p:cNvPr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2"/>
              </a:spcAft>
              <a:defRPr lang="ko-KR" altLang="en-US"/>
            </a:pPr>
            <a:r>
              <a:rPr lang="en-US" altLang="ko-K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C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ontents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Stencil" panose="040409050D0802020404" pitchFamily="82" charset="0"/>
              <a:ea typeface="나눔스퀘어 Bold"/>
            </a:endParaRP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E3D5616A-11CB-44F8-8928-3E26AE24851D}"/>
              </a:ext>
            </a:extLst>
          </p:cNvPr>
          <p:cNvSpPr/>
          <p:nvPr/>
        </p:nvSpPr>
        <p:spPr>
          <a:xfrm>
            <a:off x="-1541703" y="1687739"/>
            <a:ext cx="10366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h-TH" altLang="ko-KR" sz="3600" b="1" dirty="0">
                <a:latin typeface="+mj-ea"/>
              </a:rPr>
              <a:t>ไฟไหม้ในหอพัก</a:t>
            </a:r>
            <a:endParaRPr lang="en-US" altLang="ko-KR" sz="3600" b="1" dirty="0">
              <a:latin typeface="+mj-ea"/>
            </a:endParaRPr>
          </a:p>
        </p:txBody>
      </p:sp>
      <p:cxnSp>
        <p:nvCxnSpPr>
          <p:cNvPr id="17" name="직선 연결선 8">
            <a:extLst>
              <a:ext uri="{FF2B5EF4-FFF2-40B4-BE49-F238E27FC236}">
                <a16:creationId xmlns:a16="http://schemas.microsoft.com/office/drawing/2014/main" id="{36121AC1-B5F0-421D-A0D8-FA5E045CE765}"/>
              </a:ext>
            </a:extLst>
          </p:cNvPr>
          <p:cNvCxnSpPr/>
          <p:nvPr/>
        </p:nvCxnSpPr>
        <p:spPr>
          <a:xfrm>
            <a:off x="2397115" y="1425639"/>
            <a:ext cx="0" cy="769441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</p:cxnSp>
      <p:sp>
        <p:nvSpPr>
          <p:cNvPr id="9" name="직사각형 5">
            <a:extLst>
              <a:ext uri="{FF2B5EF4-FFF2-40B4-BE49-F238E27FC236}">
                <a16:creationId xmlns:a16="http://schemas.microsoft.com/office/drawing/2014/main" id="{53A46B42-827D-4D88-A5B8-22E56369BC71}"/>
              </a:ext>
            </a:extLst>
          </p:cNvPr>
          <p:cNvSpPr/>
          <p:nvPr/>
        </p:nvSpPr>
        <p:spPr>
          <a:xfrm>
            <a:off x="1978362" y="1183810"/>
            <a:ext cx="2048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4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[</a:t>
            </a:r>
            <a:r>
              <a:rPr lang="th-TH" altLang="ko-KR" sz="4000" b="1" spc="-300" dirty="0">
                <a:solidFill>
                  <a:schemeClr val="accent1"/>
                </a:solidFill>
                <a:latin typeface="+mj-ea"/>
                <a:ea typeface="+mj-ea"/>
              </a:rPr>
              <a:t>ตอน</a:t>
            </a:r>
            <a:r>
              <a:rPr lang="en-US" altLang="ko-KR" sz="40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400" b="1" spc="-140" dirty="0">
                <a:solidFill>
                  <a:schemeClr val="accent1"/>
                </a:solidFill>
                <a:latin typeface="+mj-ea"/>
                <a:ea typeface="+mj-ea"/>
              </a:rPr>
              <a:t>.4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CA36D5-30EF-4D04-8D18-15EFB2EBF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81" y="4158136"/>
            <a:ext cx="2828820" cy="2566565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111745" y="5694218"/>
            <a:ext cx="3410851" cy="1177895"/>
            <a:chOff x="6300089" y="5611499"/>
            <a:chExt cx="3374540" cy="1192107"/>
          </a:xfrm>
        </p:grpSpPr>
        <p:pic>
          <p:nvPicPr>
            <p:cNvPr id="24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직사각형 27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891C8348-608B-4D98-A7D9-335A0A34DF40}"/>
              </a:ext>
            </a:extLst>
          </p:cNvPr>
          <p:cNvSpPr/>
          <p:nvPr/>
        </p:nvSpPr>
        <p:spPr>
          <a:xfrm>
            <a:off x="8026400" y="156433"/>
            <a:ext cx="1811867" cy="84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2">
            <a:extLst>
              <a:ext uri="{FF2B5EF4-FFF2-40B4-BE49-F238E27FC236}">
                <a16:creationId xmlns:a16="http://schemas.microsoft.com/office/drawing/2014/main" id="{DB61CFAF-6812-4958-A232-3BC4E501EB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12937" y="89311"/>
            <a:ext cx="1325330" cy="66663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7A56BAF-884B-4DA5-BEFD-9A5E5A3E13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70" y="115126"/>
            <a:ext cx="1759998" cy="6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7772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144ED6-26DC-4C10-8AA2-27D7AD68D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19" name="슬라이드 번호 개체 틀 2">
            <a:extLst>
              <a:ext uri="{FF2B5EF4-FFF2-40B4-BE49-F238E27FC236}">
                <a16:creationId xmlns:a16="http://schemas.microsoft.com/office/drawing/2014/main" id="{80ED903C-4535-4CA2-A6D4-11D1FACA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3392499-3D00-467B-B74D-69573923B54D}"/>
              </a:ext>
            </a:extLst>
          </p:cNvPr>
          <p:cNvSpPr/>
          <p:nvPr/>
        </p:nvSpPr>
        <p:spPr>
          <a:xfrm>
            <a:off x="4030133" y="1421054"/>
            <a:ext cx="1735667" cy="3400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1504454885"/>
              </p:ext>
            </p:extLst>
          </p:nvPr>
        </p:nvGraphicFramePr>
        <p:xfrm>
          <a:off x="1595850" y="1401462"/>
          <a:ext cx="6599767" cy="439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직사각형 24"/>
          <p:cNvSpPr/>
          <p:nvPr/>
        </p:nvSpPr>
        <p:spPr>
          <a:xfrm>
            <a:off x="2538572" y="5773092"/>
            <a:ext cx="49498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ระบบข้อมูลอัคคีภัยแห่งชาติ (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  <a:hlinkClick r:id="rId4" action="ppaction://hlinksldjump"/>
              </a:rPr>
              <a:t>www.nfds.go.kr</a:t>
            </a:r>
            <a:r>
              <a:rPr lang="en-US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) </a:t>
            </a:r>
            <a:r>
              <a:rPr lang="th-TH" altLang="ko-KR" sz="1200" b="1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สถิติไฟไหม้ในหอพัก</a:t>
            </a:r>
            <a:endParaRPr lang="ko-KR" altLang="en-US" sz="1200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16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직사각형 2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1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540A6630-4C98-4CC6-AFC8-6D689A57E669}"/>
              </a:ext>
            </a:extLst>
          </p:cNvPr>
          <p:cNvSpPr/>
          <p:nvPr/>
        </p:nvSpPr>
        <p:spPr>
          <a:xfrm>
            <a:off x="333550" y="244888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2" name="직사각형 8">
            <a:extLst>
              <a:ext uri="{FF2B5EF4-FFF2-40B4-BE49-F238E27FC236}">
                <a16:creationId xmlns:a16="http://schemas.microsoft.com/office/drawing/2014/main" id="{ED2D0535-98DF-4CAD-AD7A-90730BA763BC}"/>
              </a:ext>
            </a:extLst>
          </p:cNvPr>
          <p:cNvSpPr/>
          <p:nvPr/>
        </p:nvSpPr>
        <p:spPr>
          <a:xfrm>
            <a:off x="784311" y="198271"/>
            <a:ext cx="9743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ko-KR" altLang="en-US" sz="3600" b="1" dirty="0">
                <a:solidFill>
                  <a:srgbClr val="002060"/>
                </a:solidFill>
                <a:latin typeface="맑은 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  <a:latin typeface="+mj-ea"/>
              </a:rPr>
              <a:t>กระแสไฟฟ้าเกิน, ไฟฟ้าลัดวงจร, ไฟฟ้ารั่ว</a:t>
            </a:r>
            <a:endParaRPr lang="en-US" altLang="ko-KR" sz="3600" b="1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12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144ED6-26DC-4C10-8AA2-27D7AD68D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19" name="슬라이드 번호 개체 틀 2">
            <a:extLst>
              <a:ext uri="{FF2B5EF4-FFF2-40B4-BE49-F238E27FC236}">
                <a16:creationId xmlns:a16="http://schemas.microsoft.com/office/drawing/2014/main" id="{80ED903C-4535-4CA2-A6D4-11D1FACA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3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1515035" y="1801906"/>
            <a:ext cx="3191436" cy="4049005"/>
            <a:chOff x="1515035" y="1801906"/>
            <a:chExt cx="3191436" cy="4049005"/>
          </a:xfrm>
        </p:grpSpPr>
        <p:sp>
          <p:nvSpPr>
            <p:cNvPr id="2" name="직사각형 1"/>
            <p:cNvSpPr/>
            <p:nvPr/>
          </p:nvSpPr>
          <p:spPr>
            <a:xfrm>
              <a:off x="1515035" y="1801906"/>
              <a:ext cx="3191436" cy="4049005"/>
            </a:xfrm>
            <a:prstGeom prst="rect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" name="직선 연결선 4"/>
            <p:cNvCxnSpPr/>
            <p:nvPr/>
          </p:nvCxnSpPr>
          <p:spPr>
            <a:xfrm flipV="1">
              <a:off x="1963271" y="2779059"/>
              <a:ext cx="2259105" cy="896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824317" y="2048362"/>
              <a:ext cx="2537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altLang="ko-KR" sz="1600" b="1" dirty="0">
                  <a:solidFill>
                    <a:schemeClr val="accent1">
                      <a:lumMod val="50000"/>
                    </a:schemeClr>
                  </a:solidFill>
                  <a:latin typeface="+mj-ea"/>
                  <a:ea typeface="+mj-ea"/>
                </a:rPr>
                <a:t>ไฟไหม้ที่ </a:t>
              </a:r>
              <a:r>
                <a:rPr lang="en-US" altLang="ko-KR" sz="1600" b="1" dirty="0">
                  <a:solidFill>
                    <a:schemeClr val="accent1">
                      <a:lumMod val="50000"/>
                    </a:schemeClr>
                  </a:solidFill>
                  <a:latin typeface="+mj-ea"/>
                  <a:ea typeface="+mj-ea"/>
                </a:rPr>
                <a:t>Cheong </a:t>
              </a:r>
              <a:r>
                <a:rPr lang="en-US" altLang="ko-KR" sz="1600" b="1" dirty="0" err="1">
                  <a:solidFill>
                    <a:schemeClr val="accent1">
                      <a:lumMod val="50000"/>
                    </a:schemeClr>
                  </a:solidFill>
                  <a:latin typeface="+mj-ea"/>
                  <a:ea typeface="+mj-ea"/>
                </a:rPr>
                <a:t>Joo</a:t>
              </a:r>
              <a:r>
                <a:rPr lang="en-US" altLang="ko-KR" sz="1600" b="1" dirty="0">
                  <a:solidFill>
                    <a:schemeClr val="accent1">
                      <a:lumMod val="50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th-TH" altLang="ko-KR" sz="1600" b="1" dirty="0">
                  <a:solidFill>
                    <a:schemeClr val="accent1">
                      <a:lumMod val="50000"/>
                    </a:schemeClr>
                  </a:solidFill>
                  <a:latin typeface="+mj-ea"/>
                  <a:ea typeface="+mj-ea"/>
                </a:rPr>
                <a:t>หอพักคนงานอายุ 50 ปีเสียชีวิต</a:t>
              </a:r>
              <a:endParaRPr lang="ko-KR" altLang="en-US" sz="1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30188" y="3119717"/>
              <a:ext cx="276112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altLang="ko-KR" sz="1300" dirty="0"/>
                <a:t>ไฟในหอพักของ บริษัท ในจังหวัด </a:t>
              </a:r>
              <a:r>
                <a:rPr lang="en-US" altLang="ko-KR" sz="1300" dirty="0"/>
                <a:t>Cheong Buk </a:t>
              </a:r>
              <a:r>
                <a:rPr lang="th-TH" altLang="ko-KR" sz="1300" dirty="0"/>
                <a:t>เมือง </a:t>
              </a:r>
              <a:r>
                <a:rPr lang="en-US" altLang="ko-KR" sz="1300" dirty="0"/>
                <a:t>Cheong </a:t>
              </a:r>
              <a:r>
                <a:rPr lang="en-US" altLang="ko-KR" sz="1300" dirty="0" err="1"/>
                <a:t>Joo</a:t>
              </a:r>
              <a:r>
                <a:rPr lang="en-US" altLang="ko-KR" sz="1300" dirty="0"/>
                <a:t> </a:t>
              </a:r>
              <a:r>
                <a:rPr lang="th-TH" altLang="ko-KR" sz="1300" dirty="0"/>
                <a:t>ทำให้นาย </a:t>
              </a:r>
              <a:r>
                <a:rPr lang="en-US" altLang="ko-KR" sz="1300" dirty="0"/>
                <a:t>A (59) </a:t>
              </a:r>
              <a:r>
                <a:rPr lang="th-TH" altLang="ko-KR" sz="1300" dirty="0"/>
                <a:t>เสียชีวิต</a:t>
              </a:r>
              <a:r>
                <a:rPr lang="en-US" altLang="ko-KR" sz="1300" dirty="0"/>
                <a:t>.</a:t>
              </a:r>
            </a:p>
            <a:p>
              <a:pPr algn="ctr"/>
              <a:r>
                <a:rPr lang="en-US" altLang="ko-KR" sz="1300" dirty="0"/>
                <a:t>.</a:t>
              </a:r>
            </a:p>
            <a:p>
              <a:pPr algn="ctr"/>
              <a:r>
                <a:rPr lang="en-US" altLang="ko-KR" sz="1300" dirty="0"/>
                <a:t>.</a:t>
              </a:r>
            </a:p>
            <a:p>
              <a:pPr algn="ctr"/>
              <a:r>
                <a:rPr lang="th-TH" altLang="ko-KR" sz="1300" dirty="0"/>
                <a:t>นายเอเสียชีวิตเนื่องจากไฟฟ้าช็อต มีคนงานอีก 6 คนอพยพออกจากพื้นที่ดังนั้นจึงไม่มีผู้บาดเจ็บ</a:t>
              </a:r>
              <a:endParaRPr lang="ko-KR" altLang="en-US" sz="13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40541" y="5495365"/>
              <a:ext cx="29493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altLang="ko-KR" sz="1200" dirty="0">
                  <a:solidFill>
                    <a:schemeClr val="dk1"/>
                  </a:solidFill>
                </a:rPr>
                <a:t>Joseon Times</a:t>
              </a:r>
              <a:r>
                <a:rPr lang="en-US" altLang="ko-KR" sz="1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18.8.22.</a:t>
              </a: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5117804" y="1801906"/>
            <a:ext cx="3191436" cy="4049005"/>
            <a:chOff x="1515035" y="1801906"/>
            <a:chExt cx="3191436" cy="4049005"/>
          </a:xfrm>
        </p:grpSpPr>
        <p:sp>
          <p:nvSpPr>
            <p:cNvPr id="27" name="직사각형 26"/>
            <p:cNvSpPr/>
            <p:nvPr/>
          </p:nvSpPr>
          <p:spPr>
            <a:xfrm>
              <a:off x="1515035" y="1801906"/>
              <a:ext cx="3191436" cy="4049005"/>
            </a:xfrm>
            <a:prstGeom prst="rect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8" name="직선 연결선 27"/>
            <p:cNvCxnSpPr/>
            <p:nvPr/>
          </p:nvCxnSpPr>
          <p:spPr>
            <a:xfrm flipV="1">
              <a:off x="1963271" y="2779059"/>
              <a:ext cx="2259105" cy="896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824317" y="2048361"/>
              <a:ext cx="2537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>
                      <a:lumMod val="50000"/>
                    </a:schemeClr>
                  </a:solidFill>
                  <a:latin typeface="+mj-ea"/>
                  <a:ea typeface="+mj-ea"/>
                </a:rPr>
                <a:t>‘</a:t>
              </a:r>
              <a:r>
                <a:rPr lang="th-TH" altLang="ko-KR" sz="1600" b="1" dirty="0">
                  <a:solidFill>
                    <a:schemeClr val="accent1">
                      <a:lumMod val="50000"/>
                    </a:schemeClr>
                  </a:solidFill>
                  <a:latin typeface="+mj-ea"/>
                  <a:ea typeface="+mj-ea"/>
                </a:rPr>
                <a:t>'ก้นบุหรี่' ไฟในตอนกลางคืนที่ชั้น 9 ของมหาวิทยาลัย </a:t>
              </a:r>
              <a:r>
                <a:rPr lang="en-US" altLang="ko-KR" sz="1600" b="1" dirty="0" err="1">
                  <a:solidFill>
                    <a:schemeClr val="accent1">
                      <a:lumMod val="50000"/>
                    </a:schemeClr>
                  </a:solidFill>
                  <a:latin typeface="+mj-ea"/>
                  <a:ea typeface="+mj-ea"/>
                </a:rPr>
                <a:t>Bukyung</a:t>
              </a:r>
              <a:endParaRPr lang="ko-KR" altLang="en-US" sz="1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30188" y="3119717"/>
              <a:ext cx="2761129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altLang="ko-KR" sz="1300" dirty="0"/>
                <a:t>ที่วิทยาเขต </a:t>
              </a:r>
              <a:r>
                <a:rPr lang="en-US" altLang="ko-KR" sz="1300" dirty="0"/>
                <a:t>Daemyung </a:t>
              </a:r>
              <a:r>
                <a:rPr lang="th-TH" altLang="ko-KR" sz="1300" dirty="0"/>
                <a:t>ของมหาวิทยาลัย </a:t>
              </a:r>
              <a:r>
                <a:rPr lang="en-US" altLang="ko-KR" sz="1300" dirty="0" err="1"/>
                <a:t>Bukyung</a:t>
              </a:r>
              <a:r>
                <a:rPr lang="en-US" altLang="ko-KR" sz="1300" dirty="0"/>
                <a:t> </a:t>
              </a:r>
              <a:r>
                <a:rPr lang="th-TH" altLang="ko-KR" sz="1300" dirty="0"/>
                <a:t>ในเขต </a:t>
              </a:r>
              <a:r>
                <a:rPr lang="en-US" altLang="ko-KR" sz="1300" dirty="0"/>
                <a:t>South Busan </a:t>
              </a:r>
              <a:r>
                <a:rPr lang="th-TH" altLang="ko-KR" sz="1300" dirty="0"/>
                <a:t>ไฟที่เกิดขึ้นในบริเวณทางเดินชั้น 9 ของหอพัก </a:t>
              </a:r>
              <a:r>
                <a:rPr lang="en-US" altLang="ko-KR" sz="1300" dirty="0" err="1"/>
                <a:t>Heangbok</a:t>
              </a:r>
              <a:r>
                <a:rPr lang="en-US" altLang="ko-KR" sz="1300" dirty="0"/>
                <a:t> </a:t>
              </a:r>
              <a:r>
                <a:rPr lang="th-TH" altLang="ko-KR" sz="1300" dirty="0"/>
                <a:t>ทั่วไปทำให้หลายร้อยคนต้องอพยพออกไป</a:t>
              </a:r>
              <a:r>
                <a:rPr lang="en-US" altLang="ko-KR" sz="1300" dirty="0"/>
                <a:t>.</a:t>
              </a:r>
            </a:p>
            <a:p>
              <a:pPr algn="ctr"/>
              <a:r>
                <a:rPr lang="en-US" altLang="ko-KR" sz="1300" dirty="0"/>
                <a:t>.</a:t>
              </a:r>
            </a:p>
            <a:p>
              <a:pPr algn="ctr"/>
              <a:r>
                <a:rPr lang="en-US" altLang="ko-KR" sz="1300" dirty="0"/>
                <a:t>.</a:t>
              </a:r>
            </a:p>
            <a:p>
              <a:pPr algn="ctr"/>
              <a:r>
                <a:rPr lang="th-TH" altLang="ko-KR" sz="1300" dirty="0"/>
                <a:t>ว่ากันว่าสาเหตุของเพลิงไหม้คือนาย </a:t>
              </a:r>
              <a:r>
                <a:rPr lang="en-US" altLang="ko-KR" sz="1300" dirty="0"/>
                <a:t>A (21) </a:t>
              </a:r>
              <a:r>
                <a:rPr lang="th-TH" altLang="ko-KR" sz="1300" dirty="0"/>
                <a:t>โยนก้นบุหรี่เข้าไปในถุงกระดาษหลังจากไปซื้อของ</a:t>
              </a:r>
              <a:endParaRPr lang="ko-KR" altLang="en-US" sz="13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40541" y="5495365"/>
              <a:ext cx="29493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altLang="ko-KR" sz="1200" dirty="0">
                  <a:solidFill>
                    <a:schemeClr val="dk1"/>
                  </a:solidFill>
                </a:rPr>
                <a:t>Kyung Hang Times</a:t>
              </a:r>
              <a:r>
                <a:rPr lang="en-US" altLang="ko-KR" sz="1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18.2.9.</a:t>
              </a: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32" name="Google Shape;99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00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1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02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직사각형 35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0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43" name="Rectangle 11">
            <a:extLst>
              <a:ext uri="{FF2B5EF4-FFF2-40B4-BE49-F238E27FC236}">
                <a16:creationId xmlns:a16="http://schemas.microsoft.com/office/drawing/2014/main" id="{4DB2D634-FE4B-40FE-99A0-5496F77348C7}"/>
              </a:ext>
            </a:extLst>
          </p:cNvPr>
          <p:cNvSpPr/>
          <p:nvPr/>
        </p:nvSpPr>
        <p:spPr>
          <a:xfrm>
            <a:off x="333550" y="244888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4" name="직사각형 8">
            <a:extLst>
              <a:ext uri="{FF2B5EF4-FFF2-40B4-BE49-F238E27FC236}">
                <a16:creationId xmlns:a16="http://schemas.microsoft.com/office/drawing/2014/main" id="{48709A28-8654-4801-AF9E-D3227F94B05D}"/>
              </a:ext>
            </a:extLst>
          </p:cNvPr>
          <p:cNvSpPr/>
          <p:nvPr/>
        </p:nvSpPr>
        <p:spPr>
          <a:xfrm>
            <a:off x="784311" y="198271"/>
            <a:ext cx="9743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ko-KR" altLang="en-US" sz="3600" b="1" dirty="0">
                <a:solidFill>
                  <a:srgbClr val="002060"/>
                </a:solidFill>
                <a:latin typeface="맑은 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  <a:latin typeface="+mj-ea"/>
              </a:rPr>
              <a:t>กระแสไฟฟ้าเกิน, ไฟฟ้าลัดวงจร, ไฟฟ้ารั่ว</a:t>
            </a:r>
            <a:endParaRPr lang="en-US" altLang="ko-KR" sz="3600" b="1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555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7192" cy="687546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BFD0BA1-18AB-45A7-98EF-489CCA61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23" y="1777643"/>
            <a:ext cx="4360131" cy="3996734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671002" y="1660634"/>
            <a:ext cx="5200121" cy="1568450"/>
            <a:chOff x="1250315" y="1896146"/>
            <a:chExt cx="4806315" cy="1568450"/>
          </a:xfrm>
        </p:grpSpPr>
        <p:sp>
          <p:nvSpPr>
            <p:cNvPr id="8" name="직사각형 7"/>
            <p:cNvSpPr>
              <a:spLocks/>
            </p:cNvSpPr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418080"/>
              <a:ext cx="4806315" cy="0"/>
              <a:chOff x="1250315" y="2418080"/>
              <a:chExt cx="4806315" cy="0"/>
            </a:xfrm>
          </p:grpSpPr>
          <p:cxnSp>
            <p:nvCxnSpPr>
              <p:cNvPr id="10" name="직선 연결선 9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814898" y="4115811"/>
            <a:ext cx="5070874" cy="1569660"/>
            <a:chOff x="1305089" y="5188280"/>
            <a:chExt cx="4624400" cy="1408591"/>
          </a:xfrm>
        </p:grpSpPr>
        <p:sp>
          <p:nvSpPr>
            <p:cNvPr id="13" name="직사각형 12"/>
            <p:cNvSpPr>
              <a:spLocks/>
            </p:cNvSpPr>
            <p:nvPr/>
          </p:nvSpPr>
          <p:spPr>
            <a:xfrm flipV="1">
              <a:off x="3041676" y="5188280"/>
              <a:ext cx="1067435" cy="1408591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305089" y="6120138"/>
              <a:ext cx="4624400" cy="8598"/>
              <a:chOff x="1305089" y="6120138"/>
              <a:chExt cx="4624400" cy="8598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305089" y="6128736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4000994" y="6120138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30" name="슬라이드 번호 개체 틀 2">
            <a:extLst>
              <a:ext uri="{FF2B5EF4-FFF2-40B4-BE49-F238E27FC236}">
                <a16:creationId xmlns:a16="http://schemas.microsoft.com/office/drawing/2014/main" id="{F7FE0971-A764-4551-9BAA-1554EEA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06089-E4AB-47A6-92F5-3E5F1035E829}"/>
              </a:ext>
            </a:extLst>
          </p:cNvPr>
          <p:cNvSpPr/>
          <p:nvPr/>
        </p:nvSpPr>
        <p:spPr>
          <a:xfrm>
            <a:off x="447942" y="2444859"/>
            <a:ext cx="5712903" cy="2419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th-TH" altLang="ko-KR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ไฟส่วนใหญ่ที่เกิดขึ้นในหอพักมักเกี่ยวข้องกับไฟฟ้า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algn="ctr" fontAlgn="base">
              <a:lnSpc>
                <a:spcPct val="150000"/>
              </a:lnSpc>
            </a:pPr>
            <a:r>
              <a:rPr lang="th-TH" altLang="ko-KR" sz="1400" b="1" dirty="0">
                <a:latin typeface="+mj-ea"/>
                <a:ea typeface="+mj-ea"/>
              </a:rPr>
              <a:t>เกิดความร้อนเนื่องจากการใช้ไฟฟ้ามากเกินไป</a:t>
            </a:r>
          </a:p>
          <a:p>
            <a:pPr algn="ctr" fontAlgn="base">
              <a:lnSpc>
                <a:spcPct val="150000"/>
              </a:lnSpc>
            </a:pPr>
            <a:r>
              <a:rPr lang="th-TH" altLang="ko-KR" sz="1400" b="1" dirty="0">
                <a:latin typeface="+mj-ea"/>
                <a:ea typeface="+mj-ea"/>
              </a:rPr>
              <a:t>การใช้งานมากเกินไปเนื่องจากการเสียบปลั๊กพ่วงหลายอัน </a:t>
            </a:r>
          </a:p>
          <a:p>
            <a:pPr algn="ctr" fontAlgn="base">
              <a:lnSpc>
                <a:spcPct val="150000"/>
              </a:lnSpc>
            </a:pPr>
            <a:r>
              <a:rPr lang="th-TH" altLang="ko-KR" sz="1400" b="1" dirty="0">
                <a:latin typeface="+mj-ea"/>
                <a:ea typeface="+mj-ea"/>
              </a:rPr>
              <a:t>การวางวัตถุที่ติดไฟได้ง่ายไว้ใกล้กับอุปกรณ์ไฟฟ้าอาจทำให้เกิดไฟไหม้ได้</a:t>
            </a:r>
          </a:p>
          <a:p>
            <a:pPr algn="ctr" fontAlgn="base">
              <a:lnSpc>
                <a:spcPct val="150000"/>
              </a:lnSpc>
            </a:pPr>
            <a:r>
              <a:rPr lang="th-TH" altLang="ko-KR" sz="1400" b="1" dirty="0">
                <a:latin typeface="+mj-ea"/>
                <a:ea typeface="+mj-ea"/>
              </a:rPr>
              <a:t>โดยเฉพาะอย่างยิ่งสำหรับแรงงานต่างชาติ</a:t>
            </a:r>
          </a:p>
          <a:p>
            <a:pPr algn="ctr" fontAlgn="base">
              <a:lnSpc>
                <a:spcPct val="150000"/>
              </a:lnSpc>
            </a:pPr>
            <a:r>
              <a:rPr lang="th-TH" altLang="ko-KR" sz="1400" b="1" dirty="0">
                <a:latin typeface="+mj-ea"/>
                <a:ea typeface="+mj-ea"/>
              </a:rPr>
              <a:t>หอพักมักจะอยู่ในสถานที่ที่สภาพความปลอดภัยจากอัคคีภัยยังไม่ดี </a:t>
            </a:r>
          </a:p>
          <a:p>
            <a:pPr algn="ctr" fontAlgn="base">
              <a:lnSpc>
                <a:spcPct val="150000"/>
              </a:lnSpc>
            </a:pPr>
            <a:r>
              <a:rPr lang="th-TH" altLang="ko-KR" sz="1400" b="1" dirty="0">
                <a:latin typeface="+mj-ea"/>
                <a:ea typeface="+mj-ea"/>
              </a:rPr>
              <a:t>เช่นตู้คอนเทนเนอร์หรือพาโนดังนั้นหากเกิดไฟไหม้จะมีผู้บาดเจ็บจำนวนมาก</a:t>
            </a:r>
            <a:endParaRPr lang="ko-KR" altLang="en-US" sz="1400" b="1" dirty="0">
              <a:latin typeface="+mj-ea"/>
              <a:ea typeface="+mj-ea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32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직사각형 35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0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43" name="Rectangle 11">
            <a:extLst>
              <a:ext uri="{FF2B5EF4-FFF2-40B4-BE49-F238E27FC236}">
                <a16:creationId xmlns:a16="http://schemas.microsoft.com/office/drawing/2014/main" id="{F70AC9AE-7EBA-4408-9449-0D3B37F5DB25}"/>
              </a:ext>
            </a:extLst>
          </p:cNvPr>
          <p:cNvSpPr/>
          <p:nvPr/>
        </p:nvSpPr>
        <p:spPr>
          <a:xfrm>
            <a:off x="333550" y="244888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4" name="직사각형 8">
            <a:extLst>
              <a:ext uri="{FF2B5EF4-FFF2-40B4-BE49-F238E27FC236}">
                <a16:creationId xmlns:a16="http://schemas.microsoft.com/office/drawing/2014/main" id="{F8330D7C-CF56-4910-85F9-43D330404AC0}"/>
              </a:ext>
            </a:extLst>
          </p:cNvPr>
          <p:cNvSpPr/>
          <p:nvPr/>
        </p:nvSpPr>
        <p:spPr>
          <a:xfrm>
            <a:off x="784311" y="198271"/>
            <a:ext cx="9743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ko-KR" altLang="en-US" sz="3600" b="1" dirty="0">
                <a:solidFill>
                  <a:srgbClr val="002060"/>
                </a:solidFill>
                <a:latin typeface="맑은 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  <a:latin typeface="+mj-ea"/>
              </a:rPr>
              <a:t>กระแสไฟฟ้าเกิน, ไฟฟ้าลัดวงจร, ไฟฟ้ารั่ว</a:t>
            </a:r>
            <a:endParaRPr lang="en-US" altLang="ko-KR" sz="3600" b="1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7055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273ABA1-B634-4326-A0EF-16049AB6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E66FB-011C-4AE4-9A29-DD09ACED5186}"/>
              </a:ext>
            </a:extLst>
          </p:cNvPr>
          <p:cNvSpPr/>
          <p:nvPr/>
        </p:nvSpPr>
        <p:spPr>
          <a:xfrm>
            <a:off x="4674475" y="1595304"/>
            <a:ext cx="49582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>
                <a:latin typeface="+mj-ea"/>
              </a:rPr>
              <a:t>   </a:t>
            </a:r>
            <a:r>
              <a:rPr lang="th-TH" altLang="ko-KR" b="1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ความจุมาตรฐาน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j-ea"/>
            </a:endParaRPr>
          </a:p>
          <a:p>
            <a:pPr fontAlgn="base">
              <a:lnSpc>
                <a:spcPct val="150000"/>
              </a:lnSpc>
            </a:pPr>
            <a:r>
              <a:rPr lang="th-TH" altLang="ko-KR" sz="1600" b="1" dirty="0">
                <a:latin typeface="+mj-ea"/>
                <a:ea typeface="+mj-ea"/>
              </a:rPr>
              <a:t>อุปกรณ์ไฟฟ้าหรือสายไฟแต่ละอันมีความจุไฟฟ้าเฉพาะที่ระบุไว้เพื่อการใช้งานอย่างปลอดภัย</a:t>
            </a:r>
            <a:endParaRPr lang="en-US" altLang="ko-KR" b="1" dirty="0">
              <a:latin typeface="+mj-ea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02B85-8901-4D4C-9B6F-ADAC13A0C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63" y="1489598"/>
            <a:ext cx="3269938" cy="220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CB44F-CAFA-489E-9B84-A50C23257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63" y="3825512"/>
            <a:ext cx="3269938" cy="220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직사각형 2"/>
          <p:cNvSpPr/>
          <p:nvPr/>
        </p:nvSpPr>
        <p:spPr>
          <a:xfrm>
            <a:off x="4674475" y="3848264"/>
            <a:ext cx="5104885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>
                <a:latin typeface="+mj-ea"/>
              </a:rPr>
              <a:t>   </a:t>
            </a:r>
            <a:r>
              <a:rPr lang="th-TH" altLang="ko-KR" b="1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เกินพิกัดปัจจุบัน</a:t>
            </a:r>
          </a:p>
          <a:p>
            <a:pPr fontAlgn="base">
              <a:lnSpc>
                <a:spcPct val="150000"/>
              </a:lnSpc>
            </a:pPr>
            <a:r>
              <a:rPr lang="th-TH" altLang="ko-KR" b="1" dirty="0">
                <a:latin typeface="+mj-ea"/>
              </a:rPr>
              <a:t>ปริมาณไฟฟ้าที่ใช้เกินความจุมาตรฐานที่ได้รับอนุญาตส่งผลให้สายไฟฟ้าละลายและการเดินสายไฟฟ้าที่ผิดรูป</a:t>
            </a:r>
            <a:endParaRPr lang="ko-KR" altLang="en-US" sz="1600" b="1" dirty="0">
              <a:latin typeface="+mj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21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직사각형 25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0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9" name="다이아몬드 27">
            <a:extLst>
              <a:ext uri="{FF2B5EF4-FFF2-40B4-BE49-F238E27FC236}">
                <a16:creationId xmlns:a16="http://schemas.microsoft.com/office/drawing/2014/main" id="{9810DDF0-E4F5-413D-B075-CAF4720AF7E1}"/>
              </a:ext>
            </a:extLst>
          </p:cNvPr>
          <p:cNvSpPr/>
          <p:nvPr/>
        </p:nvSpPr>
        <p:spPr>
          <a:xfrm>
            <a:off x="4693364" y="404032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다이아몬드 27">
            <a:extLst>
              <a:ext uri="{FF2B5EF4-FFF2-40B4-BE49-F238E27FC236}">
                <a16:creationId xmlns:a16="http://schemas.microsoft.com/office/drawing/2014/main" id="{6922BC46-CDCF-4EF3-9B83-AC098FE63C19}"/>
              </a:ext>
            </a:extLst>
          </p:cNvPr>
          <p:cNvSpPr/>
          <p:nvPr/>
        </p:nvSpPr>
        <p:spPr>
          <a:xfrm>
            <a:off x="4692073" y="179009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53C93EAA-C6A9-46CE-A812-74728B11C318}"/>
              </a:ext>
            </a:extLst>
          </p:cNvPr>
          <p:cNvSpPr/>
          <p:nvPr/>
        </p:nvSpPr>
        <p:spPr>
          <a:xfrm>
            <a:off x="333550" y="244888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4" name="직사각형 8">
            <a:extLst>
              <a:ext uri="{FF2B5EF4-FFF2-40B4-BE49-F238E27FC236}">
                <a16:creationId xmlns:a16="http://schemas.microsoft.com/office/drawing/2014/main" id="{8DAB063B-71BF-42E8-BE34-81AAFB4A438F}"/>
              </a:ext>
            </a:extLst>
          </p:cNvPr>
          <p:cNvSpPr/>
          <p:nvPr/>
        </p:nvSpPr>
        <p:spPr>
          <a:xfrm>
            <a:off x="784311" y="198271"/>
            <a:ext cx="9743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ko-KR" altLang="en-US" sz="3600" b="1" dirty="0">
                <a:solidFill>
                  <a:srgbClr val="002060"/>
                </a:solidFill>
                <a:latin typeface="맑은 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  <a:latin typeface="+mj-ea"/>
              </a:rPr>
              <a:t>กระแสไฟฟ้าเกิน, ไฟฟ้าลัดวงจร, ไฟฟ้ารั่ว</a:t>
            </a:r>
            <a:endParaRPr lang="en-US" altLang="ko-KR" sz="3600" b="1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7560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-1"/>
            <a:ext cx="9897192" cy="6875463"/>
          </a:xfrm>
          <a:prstGeom prst="rect">
            <a:avLst/>
          </a:prstGeom>
        </p:spPr>
      </p:pic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273ABA1-B634-4326-A0EF-16049AB6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6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3CDDE-B246-40B3-A4AC-1AB3F293C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16" y="2439452"/>
            <a:ext cx="3595950" cy="2516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DEBA9E-7C2C-4AAC-B82C-AFC053E4FDDB}"/>
              </a:ext>
            </a:extLst>
          </p:cNvPr>
          <p:cNvSpPr/>
          <p:nvPr/>
        </p:nvSpPr>
        <p:spPr>
          <a:xfrm>
            <a:off x="5152409" y="2727580"/>
            <a:ext cx="453042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200000"/>
              </a:lnSpc>
            </a:pPr>
            <a:r>
              <a:rPr lang="en-US" altLang="ko-KR" b="1" dirty="0">
                <a:solidFill>
                  <a:schemeClr val="accent2"/>
                </a:solidFill>
                <a:latin typeface="+mj-ea"/>
                <a:ea typeface="+mj-ea"/>
              </a:rPr>
              <a:t>1.</a:t>
            </a:r>
            <a:r>
              <a:rPr lang="th-TH" altLang="ko-KR" b="1" dirty="0">
                <a:latin typeface="+mj-ea"/>
                <a:ea typeface="+mj-ea"/>
              </a:rPr>
              <a:t>เมื่อเสียบอุปกรณ์ไฟฟ้าจำนวน</a:t>
            </a:r>
            <a:endParaRPr lang="en-US" altLang="ko-KR" b="1" dirty="0">
              <a:latin typeface="+mj-ea"/>
              <a:ea typeface="+mj-ea"/>
            </a:endParaRPr>
          </a:p>
          <a:p>
            <a:pPr fontAlgn="base" latinLnBrk="1">
              <a:lnSpc>
                <a:spcPct val="200000"/>
              </a:lnSpc>
            </a:pPr>
            <a:r>
              <a:rPr lang="en-US" altLang="ko-KR" b="1" dirty="0">
                <a:latin typeface="+mj-ea"/>
                <a:ea typeface="+mj-ea"/>
              </a:rPr>
              <a:t>  </a:t>
            </a:r>
            <a:r>
              <a:rPr lang="th-TH" altLang="ko-KR" b="1" dirty="0">
                <a:latin typeface="+mj-ea"/>
                <a:ea typeface="+mj-ea"/>
              </a:rPr>
              <a:t>มากเข้ากับช่องเสียบแบบมัลติปลั๊ก</a:t>
            </a:r>
            <a:endParaRPr lang="en-US" altLang="ko-KR" sz="900" b="1" dirty="0">
              <a:latin typeface="+mj-ea"/>
              <a:ea typeface="+mj-ea"/>
            </a:endParaRPr>
          </a:p>
          <a:p>
            <a:pPr fontAlgn="base" latinLnBrk="1">
              <a:lnSpc>
                <a:spcPct val="200000"/>
              </a:lnSpc>
            </a:pPr>
            <a:r>
              <a:rPr lang="en-US" altLang="ko-KR" b="1" dirty="0">
                <a:solidFill>
                  <a:schemeClr val="accent2"/>
                </a:solidFill>
                <a:latin typeface="+mj-ea"/>
                <a:ea typeface="+mj-ea"/>
              </a:rPr>
              <a:t>2.</a:t>
            </a:r>
            <a:r>
              <a:rPr lang="en-US" altLang="ko-KR" sz="1600" b="1" dirty="0">
                <a:solidFill>
                  <a:schemeClr val="accent2"/>
                </a:solidFill>
                <a:latin typeface="+mj-ea"/>
                <a:ea typeface="+mj-ea"/>
              </a:rPr>
              <a:t> </a:t>
            </a:r>
            <a:r>
              <a:rPr lang="th-TH" altLang="ko-KR" b="1" dirty="0">
                <a:latin typeface="+mj-ea"/>
                <a:ea typeface="+mj-ea"/>
              </a:rPr>
              <a:t>เมื่อใช้อุปกรณ์ไฟฟ้าเกินความจุที่อนุญาต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9043" y="5402500"/>
            <a:ext cx="4807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2400" b="1" dirty="0">
                <a:solidFill>
                  <a:srgbClr val="002060"/>
                </a:solidFill>
                <a:latin typeface="+mj-ea"/>
              </a:rPr>
              <a:t>อันตรายมากเมื่อเกิดการโอเวอร์โหลด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21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직사각형 25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0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78688A9-89DD-420C-95F6-4A2E47BD87A6}"/>
              </a:ext>
            </a:extLst>
          </p:cNvPr>
          <p:cNvSpPr/>
          <p:nvPr/>
        </p:nvSpPr>
        <p:spPr>
          <a:xfrm>
            <a:off x="3001990" y="1507336"/>
            <a:ext cx="4051563" cy="435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800" b="1" dirty="0">
                <a:solidFill>
                  <a:schemeClr val="bg1"/>
                </a:solidFill>
                <a:latin typeface="+mj-ea"/>
                <a:ea typeface="+mj-ea"/>
              </a:rPr>
              <a:t>อันตรายจากเสียบปลั๊กพ่วงหลายตัว?</a:t>
            </a:r>
            <a:endParaRPr lang="ko-KR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FC770152-7338-4F27-B6F0-BFA71B149508}"/>
              </a:ext>
            </a:extLst>
          </p:cNvPr>
          <p:cNvSpPr/>
          <p:nvPr/>
        </p:nvSpPr>
        <p:spPr>
          <a:xfrm>
            <a:off x="333550" y="244888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7" name="직사각형 8">
            <a:extLst>
              <a:ext uri="{FF2B5EF4-FFF2-40B4-BE49-F238E27FC236}">
                <a16:creationId xmlns:a16="http://schemas.microsoft.com/office/drawing/2014/main" id="{E221673F-73B6-43C0-90F5-905F4500DCCD}"/>
              </a:ext>
            </a:extLst>
          </p:cNvPr>
          <p:cNvSpPr/>
          <p:nvPr/>
        </p:nvSpPr>
        <p:spPr>
          <a:xfrm>
            <a:off x="784311" y="198271"/>
            <a:ext cx="9743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ko-KR" altLang="en-US" sz="3600" b="1" dirty="0">
                <a:solidFill>
                  <a:srgbClr val="002060"/>
                </a:solidFill>
                <a:latin typeface="맑은 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  <a:latin typeface="+mj-ea"/>
              </a:rPr>
              <a:t>กระแสไฟฟ้าเกิน, ไฟฟ้าลัดวงจร, ไฟฟ้ารั่ว</a:t>
            </a:r>
            <a:endParaRPr lang="en-US" altLang="ko-KR" sz="3600" b="1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81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" y="0"/>
            <a:ext cx="9897192" cy="6875463"/>
          </a:xfrm>
          <a:prstGeom prst="rect">
            <a:avLst/>
          </a:prstGeom>
        </p:spPr>
      </p:pic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273ABA1-B634-4326-A0EF-16049AB6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DEBA9E-7C2C-4AAC-B82C-AFC053E4FDDB}"/>
              </a:ext>
            </a:extLst>
          </p:cNvPr>
          <p:cNvSpPr/>
          <p:nvPr/>
        </p:nvSpPr>
        <p:spPr>
          <a:xfrm>
            <a:off x="5364199" y="3121125"/>
            <a:ext cx="451894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เช่นเดียวกับไฟฟ้าช็อต</a:t>
            </a:r>
          </a:p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ขั้วบวกและขั้วลบของวงจรสัมผัสกันทำให้ประกายไฟติดไฟและทำให้เกิดการระเบิด</a:t>
            </a:r>
            <a:endParaRPr lang="ko-KR" altLang="en-US" b="1" dirty="0">
              <a:latin typeface="+mj-ea"/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6A466-9494-4DE4-91F3-9AD2BA802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1" y="2197915"/>
            <a:ext cx="4098385" cy="2910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그룹 14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16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직사각형 24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9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A30B72E-D41B-48BB-842A-2FFF89F99412}"/>
              </a:ext>
            </a:extLst>
          </p:cNvPr>
          <p:cNvSpPr/>
          <p:nvPr/>
        </p:nvSpPr>
        <p:spPr>
          <a:xfrm>
            <a:off x="5163405" y="2576486"/>
            <a:ext cx="1828654" cy="35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b="1" dirty="0">
                <a:solidFill>
                  <a:schemeClr val="bg1"/>
                </a:solidFill>
                <a:latin typeface="+mj-ea"/>
                <a:ea typeface="+mj-ea"/>
              </a:rPr>
              <a:t>ลัดวงจรคืออะไร?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다이아몬드 27">
            <a:extLst>
              <a:ext uri="{FF2B5EF4-FFF2-40B4-BE49-F238E27FC236}">
                <a16:creationId xmlns:a16="http://schemas.microsoft.com/office/drawing/2014/main" id="{270B07C9-671E-4DCC-BD49-EFB905976F52}"/>
              </a:ext>
            </a:extLst>
          </p:cNvPr>
          <p:cNvSpPr/>
          <p:nvPr/>
        </p:nvSpPr>
        <p:spPr>
          <a:xfrm>
            <a:off x="5163405" y="330477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78C73BFA-DF6A-47CD-A217-8371D2590460}"/>
              </a:ext>
            </a:extLst>
          </p:cNvPr>
          <p:cNvSpPr/>
          <p:nvPr/>
        </p:nvSpPr>
        <p:spPr>
          <a:xfrm>
            <a:off x="333550" y="244888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4" name="직사각형 8">
            <a:extLst>
              <a:ext uri="{FF2B5EF4-FFF2-40B4-BE49-F238E27FC236}">
                <a16:creationId xmlns:a16="http://schemas.microsoft.com/office/drawing/2014/main" id="{0367BF69-2568-4B6B-9DF3-53FF4284E7C4}"/>
              </a:ext>
            </a:extLst>
          </p:cNvPr>
          <p:cNvSpPr/>
          <p:nvPr/>
        </p:nvSpPr>
        <p:spPr>
          <a:xfrm>
            <a:off x="784311" y="198271"/>
            <a:ext cx="9743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ko-KR" altLang="en-US" sz="3600" b="1" dirty="0">
                <a:solidFill>
                  <a:srgbClr val="002060"/>
                </a:solidFill>
                <a:latin typeface="맑은 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  <a:latin typeface="+mj-ea"/>
              </a:rPr>
              <a:t>กระแสไฟฟ้าเกิน, ไฟฟ้าลัดวงจร, ไฟฟ้ารั่ว</a:t>
            </a:r>
            <a:endParaRPr lang="en-US" altLang="ko-KR" sz="3600" b="1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2457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" y="0"/>
            <a:ext cx="9897192" cy="6875463"/>
          </a:xfrm>
          <a:prstGeom prst="rect">
            <a:avLst/>
          </a:prstGeom>
        </p:spPr>
      </p:pic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273ABA1-B634-4326-A0EF-16049AB6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DEBA9E-7C2C-4AAC-B82C-AFC053E4FDDB}"/>
              </a:ext>
            </a:extLst>
          </p:cNvPr>
          <p:cNvSpPr/>
          <p:nvPr/>
        </p:nvSpPr>
        <p:spPr>
          <a:xfrm>
            <a:off x="5345166" y="2690287"/>
            <a:ext cx="4669947" cy="1719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เมื่อสายไฟฟ้าหรือกระแสไฟฟ้าไม่เข้าสู่</a:t>
            </a:r>
            <a:endParaRPr lang="en-US" altLang="ko-KR" b="1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อุปกรณ์ไฟฟ้าตามปกติ แต่มันรั่วไหล</a:t>
            </a:r>
            <a:endParaRPr lang="en-US" altLang="ko-KR" b="1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ออกมาอย่างผิดปกติจากวัตถุที่จับกร</a:t>
            </a:r>
            <a:endParaRPr lang="en-US" altLang="ko-KR" b="1" dirty="0">
              <a:latin typeface="+mj-ea"/>
              <a:ea typeface="+mj-ea"/>
            </a:endParaRPr>
          </a:p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ะแสไฟฟ้าจากภายนอก</a:t>
            </a:r>
            <a:endParaRPr lang="ko-KR" altLang="en-US" b="1" dirty="0">
              <a:latin typeface="+mj-ea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B9C48-C932-427C-A033-4B2D704C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1" y="1852070"/>
            <a:ext cx="4055172" cy="3171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그룹 14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16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직사각형 24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9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F7F3703F-75C0-443C-931D-A11E1B4700BA}"/>
              </a:ext>
            </a:extLst>
          </p:cNvPr>
          <p:cNvSpPr/>
          <p:nvPr/>
        </p:nvSpPr>
        <p:spPr>
          <a:xfrm>
            <a:off x="5137071" y="2269067"/>
            <a:ext cx="2872396" cy="377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b="1" dirty="0">
                <a:solidFill>
                  <a:schemeClr val="bg1"/>
                </a:solidFill>
                <a:latin typeface="+mj-ea"/>
                <a:ea typeface="+mj-ea"/>
              </a:rPr>
              <a:t>การรั่วไหลของไฟฟ้าคืออะไร?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다이아몬드 27">
            <a:extLst>
              <a:ext uri="{FF2B5EF4-FFF2-40B4-BE49-F238E27FC236}">
                <a16:creationId xmlns:a16="http://schemas.microsoft.com/office/drawing/2014/main" id="{DBFBC991-93F1-4B37-A5F2-0CD17640B1C5}"/>
              </a:ext>
            </a:extLst>
          </p:cNvPr>
          <p:cNvSpPr/>
          <p:nvPr/>
        </p:nvSpPr>
        <p:spPr>
          <a:xfrm>
            <a:off x="5151809" y="288228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C55B9749-B47E-44DC-8DC3-D36F07D52CF8}"/>
              </a:ext>
            </a:extLst>
          </p:cNvPr>
          <p:cNvSpPr/>
          <p:nvPr/>
        </p:nvSpPr>
        <p:spPr>
          <a:xfrm>
            <a:off x="333550" y="244888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4" name="직사각형 8">
            <a:extLst>
              <a:ext uri="{FF2B5EF4-FFF2-40B4-BE49-F238E27FC236}">
                <a16:creationId xmlns:a16="http://schemas.microsoft.com/office/drawing/2014/main" id="{D9DAC4FA-E0F8-4203-9B58-0EC021DC2BEA}"/>
              </a:ext>
            </a:extLst>
          </p:cNvPr>
          <p:cNvSpPr/>
          <p:nvPr/>
        </p:nvSpPr>
        <p:spPr>
          <a:xfrm>
            <a:off x="784311" y="198271"/>
            <a:ext cx="9743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ko-KR" altLang="en-US" sz="3600" b="1" dirty="0">
                <a:solidFill>
                  <a:srgbClr val="002060"/>
                </a:solidFill>
                <a:latin typeface="맑은 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  <a:latin typeface="+mj-ea"/>
              </a:rPr>
              <a:t>กระแสไฟฟ้าเกิน, ไฟฟ้าลัดวงจร, ไฟฟ้ารั่ว</a:t>
            </a:r>
            <a:endParaRPr lang="en-US" altLang="ko-KR" sz="3600" b="1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5317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2293</TotalTime>
  <Words>843</Words>
  <Application>Microsoft Office PowerPoint</Application>
  <PresentationFormat>사용자 지정</PresentationFormat>
  <Paragraphs>160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5" baseType="lpstr">
      <vt:lpstr>Cordia New</vt:lpstr>
      <vt:lpstr>나눔스퀘어 Bold</vt:lpstr>
      <vt:lpstr>맑은 고딕</vt:lpstr>
      <vt:lpstr>맑은 고딕 Semilight</vt:lpstr>
      <vt:lpstr>Arial</vt:lpstr>
      <vt:lpstr>Arial Black</vt:lpstr>
      <vt:lpstr>Calibri</vt:lpstr>
      <vt:lpstr>Calibri Light</vt:lpstr>
      <vt:lpstr>Stencil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동원 강</dc:creator>
  <cp:lastModifiedBy>park</cp:lastModifiedBy>
  <cp:revision>136</cp:revision>
  <dcterms:created xsi:type="dcterms:W3CDTF">2019-12-24T06:56:25Z</dcterms:created>
  <dcterms:modified xsi:type="dcterms:W3CDTF">2020-10-22T05:10:00Z</dcterms:modified>
</cp:coreProperties>
</file>