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899650" cy="687546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Stardos Stencil" panose="020B0600000101010101" charset="0"/>
      <p:regular r:id="rId21"/>
      <p:bold r:id="rId22"/>
    </p:embeddedFont>
    <p:embeddedFont>
      <p:font typeface="Segoe UI Black" panose="020B0A02040204020203" pitchFamily="34" charset="0"/>
      <p:bold r:id="rId23"/>
      <p:boldItalic r:id="rId24"/>
    </p:embeddedFont>
    <p:embeddedFont>
      <p:font typeface="맑은 고딕" panose="020B0503020000020004" pitchFamily="50" charset="-127"/>
      <p:regular r:id="rId19"/>
      <p:bold r:id="rId20"/>
    </p:embeddedFont>
    <p:embeddedFont>
      <p:font typeface="Arial Black" panose="020B0A04020102020204" pitchFamily="34" charset="0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D01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254" y="114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2457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6.jpg"/><Relationship Id="rId10" Type="http://schemas.openxmlformats.org/officeDocument/2006/relationships/image" Target="../media/image8.png"/><Relationship Id="rId4" Type="http://schemas.openxmlformats.org/officeDocument/2006/relationships/image" Target="../media/image15.jp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8.jpg"/><Relationship Id="rId10" Type="http://schemas.openxmlformats.org/officeDocument/2006/relationships/image" Target="../media/image8.png"/><Relationship Id="rId4" Type="http://schemas.openxmlformats.org/officeDocument/2006/relationships/image" Target="../media/image17.jp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11" Type="http://schemas.openxmlformats.org/officeDocument/2006/relationships/image" Target="../media/image8.png"/><Relationship Id="rId5" Type="http://schemas.openxmlformats.org/officeDocument/2006/relationships/image" Target="../media/image23.jpg"/><Relationship Id="rId10" Type="http://schemas.openxmlformats.org/officeDocument/2006/relationships/image" Target="../media/image6.png"/><Relationship Id="rId4" Type="http://schemas.openxmlformats.org/officeDocument/2006/relationships/image" Target="../media/image22.jp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11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openxmlformats.org/officeDocument/2006/relationships/image" Target="../media/image6.png"/><Relationship Id="rId4" Type="http://schemas.openxmlformats.org/officeDocument/2006/relationships/image" Target="../media/image25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89" cy="68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478548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2922" y="1403245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Episode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.1]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09987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-1857125" y="2121772"/>
            <a:ext cx="95418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4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Role of Fire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4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Departments</a:t>
            </a:r>
            <a:r>
              <a:rPr lang="ko-KR" sz="4400" b="1" dirty="0">
                <a:solidFill>
                  <a:srgbClr val="002060"/>
                </a:solidFill>
                <a:latin typeface="Segoe UI Black" panose="020B0A02040204020203" pitchFamily="34" charset="0"/>
                <a:ea typeface="Calibri"/>
                <a:cs typeface="Calibri"/>
                <a:sym typeface="Calibri"/>
              </a:rPr>
              <a:t/>
            </a:r>
            <a:br>
              <a:rPr lang="ko-KR" sz="4400" b="1" dirty="0">
                <a:solidFill>
                  <a:srgbClr val="002060"/>
                </a:solidFill>
                <a:latin typeface="Segoe UI Black" panose="020B0A02040204020203" pitchFamily="34" charset="0"/>
                <a:ea typeface="Calibri"/>
                <a:cs typeface="Calibri"/>
                <a:sym typeface="Calibri"/>
              </a:rPr>
            </a:br>
            <a:endParaRPr sz="4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45475E3F-4D2E-4EBA-8D56-3AE929A4351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54AC23E-1CA3-4D8C-AAE0-43EFBDC903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D957E120-D4CF-4CE0-87EF-C50DD6E655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4D5A52AF-E066-4286-B2C5-0B8F3BF4C0F8}"/>
              </a:ext>
            </a:extLst>
          </p:cNvPr>
          <p:cNvSpPr/>
          <p:nvPr/>
        </p:nvSpPr>
        <p:spPr>
          <a:xfrm>
            <a:off x="6552022" y="653581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EFF2704-606F-440B-BBA1-CDC765A779BF}"/>
              </a:ext>
            </a:extLst>
          </p:cNvPr>
          <p:cNvSpPr/>
          <p:nvPr/>
        </p:nvSpPr>
        <p:spPr>
          <a:xfrm>
            <a:off x="7283860" y="653516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09ED2C7-EB45-4F01-9AAF-6832B6343DCA}"/>
              </a:ext>
            </a:extLst>
          </p:cNvPr>
          <p:cNvSpPr/>
          <p:nvPr/>
        </p:nvSpPr>
        <p:spPr>
          <a:xfrm>
            <a:off x="7966030" y="6545710"/>
            <a:ext cx="62388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FC81C75-CBA7-4159-84B2-43A669A3DEE7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8</a:t>
            </a:r>
            <a:endParaRPr/>
          </a:p>
        </p:txBody>
      </p:sp>
      <p:grpSp>
        <p:nvGrpSpPr>
          <p:cNvPr id="323" name="Google Shape;323;p23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24" name="Google Shape;324;p23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25" name="Google Shape;325;p2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2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7" name="Google Shape;327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23"/>
          <p:cNvSpPr txBox="1"/>
          <p:nvPr/>
        </p:nvSpPr>
        <p:spPr>
          <a:xfrm>
            <a:off x="6284352" y="1805202"/>
            <a:ext cx="23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(If one does not speak Korean)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7665908" y="2206087"/>
            <a:ext cx="9972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6866837" y="1347607"/>
            <a:ext cx="288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Dial </a:t>
            </a:r>
            <a:r>
              <a:rPr lang="ko-K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119</a:t>
            </a:r>
            <a:r>
              <a:rPr 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23"/>
          <p:cNvCxnSpPr>
            <a:cxnSpLocks/>
          </p:cNvCxnSpPr>
          <p:nvPr/>
        </p:nvCxnSpPr>
        <p:spPr>
          <a:xfrm flipH="1">
            <a:off x="7431904" y="2136096"/>
            <a:ext cx="2" cy="28619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4" name="Google Shape;334;p23"/>
          <p:cNvSpPr txBox="1"/>
          <p:nvPr/>
        </p:nvSpPr>
        <p:spPr>
          <a:xfrm>
            <a:off x="6267964" y="2425604"/>
            <a:ext cx="23278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service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23"/>
          <p:cNvCxnSpPr>
            <a:cxnSpLocks/>
          </p:cNvCxnSpPr>
          <p:nvPr/>
        </p:nvCxnSpPr>
        <p:spPr>
          <a:xfrm flipH="1">
            <a:off x="7431904" y="2842365"/>
            <a:ext cx="7849" cy="28938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6" name="Google Shape;336;p23"/>
          <p:cNvSpPr txBox="1"/>
          <p:nvPr/>
        </p:nvSpPr>
        <p:spPr>
          <a:xfrm>
            <a:off x="6042653" y="3146748"/>
            <a:ext cx="279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to the 119 Integrated Situation Office</a:t>
            </a:r>
            <a:r>
              <a:rPr 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7" name="Google Shape;337;p23"/>
          <p:cNvCxnSpPr>
            <a:cxnSpLocks/>
          </p:cNvCxnSpPr>
          <p:nvPr/>
        </p:nvCxnSpPr>
        <p:spPr>
          <a:xfrm>
            <a:off x="7439753" y="3835528"/>
            <a:ext cx="0" cy="29719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8" name="Google Shape;338;p23"/>
          <p:cNvSpPr txBox="1"/>
          <p:nvPr/>
        </p:nvSpPr>
        <p:spPr>
          <a:xfrm>
            <a:off x="5704822" y="4130690"/>
            <a:ext cx="3499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accident scene through GIS system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p23"/>
          <p:cNvCxnSpPr>
            <a:cxnSpLocks/>
          </p:cNvCxnSpPr>
          <p:nvPr/>
        </p:nvCxnSpPr>
        <p:spPr>
          <a:xfrm>
            <a:off x="7431905" y="4742071"/>
            <a:ext cx="0" cy="28712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40" name="Google Shape;340;p23"/>
          <p:cNvSpPr txBox="1"/>
          <p:nvPr/>
        </p:nvSpPr>
        <p:spPr>
          <a:xfrm>
            <a:off x="5316070" y="5057623"/>
            <a:ext cx="4432865" cy="84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Rescue vehicles are automatically allocated depending on the situation information</a:t>
            </a:r>
            <a:endParaRPr dirty="0"/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6A999F7E-552F-4221-9B89-494A4144605A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982C031C-C6C8-4735-B051-44EA1E1AE9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1AB8700-DC21-4383-AE92-8771D03E5B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5385946D-6656-4B90-AE6D-2070E12E0E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71E4AB0F-55A3-4CD7-9239-AE912722A53B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B8527B3-B4D8-436F-9DEB-41B1817B686D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D08F8CA-E87F-4A64-93BD-0BCBC0CEC7E8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F255736-8200-44F6-8F88-F032861AA61D}"/>
              </a:ext>
            </a:extLst>
          </p:cNvPr>
          <p:cNvSpPr/>
          <p:nvPr/>
        </p:nvSpPr>
        <p:spPr>
          <a:xfrm>
            <a:off x="8441692" y="6483227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Google Shape;219;p19">
            <a:extLst>
              <a:ext uri="{FF2B5EF4-FFF2-40B4-BE49-F238E27FC236}">
                <a16:creationId xmlns:a16="http://schemas.microsoft.com/office/drawing/2014/main" id="{4438F5D6-26E6-490E-9F50-8AFEA667D0EC}"/>
              </a:ext>
            </a:extLst>
          </p:cNvPr>
          <p:cNvSpPr/>
          <p:nvPr/>
        </p:nvSpPr>
        <p:spPr>
          <a:xfrm>
            <a:off x="418216" y="21100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18;p19">
            <a:extLst>
              <a:ext uri="{FF2B5EF4-FFF2-40B4-BE49-F238E27FC236}">
                <a16:creationId xmlns:a16="http://schemas.microsoft.com/office/drawing/2014/main" id="{53A94AF6-2816-4532-B5C6-B0EB66A05BFF}"/>
              </a:ext>
            </a:extLst>
          </p:cNvPr>
          <p:cNvSpPr/>
          <p:nvPr/>
        </p:nvSpPr>
        <p:spPr>
          <a:xfrm>
            <a:off x="975848" y="215069"/>
            <a:ext cx="8532278" cy="70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Procedure of 11</a:t>
            </a:r>
            <a:r>
              <a:rPr 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Calibri"/>
                <a:cs typeface="Calibri"/>
                <a:sym typeface="Calibri"/>
              </a:rPr>
              <a:t>9</a:t>
            </a: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 Reporting System</a:t>
            </a:r>
            <a:endParaRPr sz="26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  <p:pic>
        <p:nvPicPr>
          <p:cNvPr id="35" name="Google Shape;356;p24">
            <a:extLst>
              <a:ext uri="{FF2B5EF4-FFF2-40B4-BE49-F238E27FC236}">
                <a16:creationId xmlns:a16="http://schemas.microsoft.com/office/drawing/2014/main" id="{4553595E-A1DC-47F2-A437-F4BB6365BEF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1641" y="1656197"/>
            <a:ext cx="4380582" cy="4358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2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24"/>
          <p:cNvGrpSpPr/>
          <p:nvPr/>
        </p:nvGrpSpPr>
        <p:grpSpPr>
          <a:xfrm>
            <a:off x="1161325" y="1314276"/>
            <a:ext cx="4806315" cy="1569720"/>
            <a:chOff x="1250315" y="1675936"/>
            <a:chExt cx="4806315" cy="1569720"/>
          </a:xfrm>
        </p:grpSpPr>
        <p:sp>
          <p:nvSpPr>
            <p:cNvPr id="347" name="Google Shape;347;p24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" name="Google Shape;348;p24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49" name="Google Shape;349;p24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24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51" name="Google Shape;351;p24"/>
          <p:cNvGrpSpPr/>
          <p:nvPr/>
        </p:nvGrpSpPr>
        <p:grpSpPr>
          <a:xfrm>
            <a:off x="1107290" y="4047341"/>
            <a:ext cx="4737304" cy="1569720"/>
            <a:chOff x="1250315" y="5808396"/>
            <a:chExt cx="4737304" cy="1569720"/>
          </a:xfrm>
        </p:grpSpPr>
        <p:sp>
          <p:nvSpPr>
            <p:cNvPr id="352" name="Google Shape;352;p24"/>
            <p:cNvSpPr/>
            <p:nvPr/>
          </p:nvSpPr>
          <p:spPr>
            <a:xfrm rot="10800000" flipH="1">
              <a:off x="3178097" y="580839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53;p24"/>
            <p:cNvGrpSpPr/>
            <p:nvPr/>
          </p:nvGrpSpPr>
          <p:grpSpPr>
            <a:xfrm>
              <a:off x="1250315" y="6950602"/>
              <a:ext cx="4737304" cy="0"/>
              <a:chOff x="1250315" y="6950602"/>
              <a:chExt cx="4737304" cy="0"/>
            </a:xfrm>
          </p:grpSpPr>
          <p:cxnSp>
            <p:nvCxnSpPr>
              <p:cNvPr id="354" name="Google Shape;354;p24"/>
              <p:cNvCxnSpPr/>
              <p:nvPr/>
            </p:nvCxnSpPr>
            <p:spPr>
              <a:xfrm>
                <a:off x="1250315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5" name="Google Shape;355;p24"/>
              <p:cNvCxnSpPr/>
              <p:nvPr/>
            </p:nvCxnSpPr>
            <p:spPr>
              <a:xfrm>
                <a:off x="4059124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56" name="Google Shape;35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5272" y="1416272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4"/>
          <p:cNvSpPr/>
          <p:nvPr/>
        </p:nvSpPr>
        <p:spPr>
          <a:xfrm>
            <a:off x="599826" y="2173007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The fire service organization in Korea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always tries its best to develop plans for rescue, emergency and timely prevention in various accidents and natural disaster.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Don't forget to call 119 to save your life 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those around you!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24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59" name="Google Shape;359;p24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60" name="Google Shape;360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1" name="Google Shape;361;p2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2" name="Google Shape;362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4" name="Google Shape;364;p2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7</a:t>
            </a:r>
            <a:endParaRPr/>
          </a:p>
        </p:txBody>
      </p:sp>
      <p:sp>
        <p:nvSpPr>
          <p:cNvPr id="365" name="Google Shape;365;p24"/>
          <p:cNvSpPr/>
          <p:nvPr/>
        </p:nvSpPr>
        <p:spPr>
          <a:xfrm>
            <a:off x="2362785" y="227921"/>
            <a:ext cx="6386700" cy="48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Key Points for Fire Safety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7A5F74B8-1BB0-484E-BDEB-D5E683534F3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A3D95B8F-C34E-46E7-9019-EE779A0527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20E55C9-1FEB-4841-82A3-2816BD8E5E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BD44E83A-8EC0-4BBE-B874-D228E5C8E9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7235B27B-CCFF-4BD3-9683-96A6D4C84669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7FE34EB-6F65-4AA9-9F27-7872D2C00921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2EB812E-6237-4B48-8B8F-927B351A91FB}"/>
              </a:ext>
            </a:extLst>
          </p:cNvPr>
          <p:cNvSpPr/>
          <p:nvPr/>
        </p:nvSpPr>
        <p:spPr>
          <a:xfrm>
            <a:off x="8441692" y="6483227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6E1DFB7-5907-4385-8BFC-670FE788B21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9634BC5C-7543-4870-BB62-06C739A926C8}"/>
              </a:ext>
            </a:extLst>
          </p:cNvPr>
          <p:cNvSpPr/>
          <p:nvPr/>
        </p:nvSpPr>
        <p:spPr>
          <a:xfrm>
            <a:off x="416427" y="247872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2" name="직사각형 28">
            <a:extLst>
              <a:ext uri="{FF2B5EF4-FFF2-40B4-BE49-F238E27FC236}">
                <a16:creationId xmlns:a16="http://schemas.microsoft.com/office/drawing/2014/main" id="{8763A430-AFAC-4FFB-A5A0-B0715202842D}"/>
              </a:ext>
            </a:extLst>
          </p:cNvPr>
          <p:cNvSpPr/>
          <p:nvPr/>
        </p:nvSpPr>
        <p:spPr>
          <a:xfrm>
            <a:off x="-2260039" y="235202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00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CD960F-B886-4EFA-A17D-F2D40D55C66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8601ABF5-2431-4D93-AE69-E84A6F254A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E82F936-1082-49F1-BC21-4A2768815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7" name="그림 6" descr="그리기이(가) 표시된 사진&#10;&#10;자동 생성된 설명">
            <a:extLst>
              <a:ext uri="{FF2B5EF4-FFF2-40B4-BE49-F238E27FC236}">
                <a16:creationId xmlns:a16="http://schemas.microsoft.com/office/drawing/2014/main" id="{E20D96CD-42F8-41BC-A580-1739C26C83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220"/>
          <a:stretch/>
        </p:blipFill>
        <p:spPr>
          <a:xfrm>
            <a:off x="485715" y="2665691"/>
            <a:ext cx="8197307" cy="154408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9AA884E-0384-4699-A3A6-F1D098EA5D4D}"/>
              </a:ext>
            </a:extLst>
          </p:cNvPr>
          <p:cNvSpPr/>
          <p:nvPr/>
        </p:nvSpPr>
        <p:spPr>
          <a:xfrm>
            <a:off x="1487932" y="4297702"/>
            <a:ext cx="6887344" cy="3059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Fire safety training is the foundation for a safe society and happy people</a:t>
            </a:r>
            <a:endParaRPr lang="ko-KR" alt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1A638-7952-48B9-B8D9-2907F6680F4E}"/>
              </a:ext>
            </a:extLst>
          </p:cNvPr>
          <p:cNvSpPr txBox="1"/>
          <p:nvPr/>
        </p:nvSpPr>
        <p:spPr>
          <a:xfrm>
            <a:off x="969461" y="257691"/>
            <a:ext cx="6250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rgbClr val="20386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Role of Fire Departments</a:t>
            </a:r>
            <a:r>
              <a:rPr lang="en-US" altLang="ko-KR" sz="2400" b="1" dirty="0">
                <a:solidFill>
                  <a:srgbClr val="203864"/>
                </a:solidFill>
                <a:latin typeface="Segoe UI Black" panose="020B0A02040204020203" pitchFamily="34" charset="0"/>
                <a:ea typeface="Calibri"/>
                <a:cs typeface="Calibri"/>
                <a:sym typeface="Calibri"/>
              </a:rPr>
              <a:t/>
            </a:r>
            <a:br>
              <a:rPr lang="en-US" altLang="ko-KR" sz="2400" b="1" dirty="0">
                <a:solidFill>
                  <a:srgbClr val="203864"/>
                </a:solidFill>
                <a:latin typeface="Segoe UI Black" panose="020B0A02040204020203" pitchFamily="34" charset="0"/>
                <a:ea typeface="Calibri"/>
                <a:cs typeface="Calibri"/>
                <a:sym typeface="Calibri"/>
              </a:rPr>
            </a:br>
            <a:endParaRPr lang="en-US" altLang="ko-KR" sz="2400" dirty="0">
              <a:solidFill>
                <a:srgbClr val="203864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" name="그림 9" descr="그리기, 방이(가) 표시된 사진&#10;&#10;자동 생성된 설명">
            <a:extLst>
              <a:ext uri="{FF2B5EF4-FFF2-40B4-BE49-F238E27FC236}">
                <a16:creationId xmlns:a16="http://schemas.microsoft.com/office/drawing/2014/main" id="{F4DD38D9-2656-4ED6-80AA-0D298F295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32" y="167583"/>
            <a:ext cx="479558" cy="601112"/>
          </a:xfrm>
          <a:prstGeom prst="rect">
            <a:avLst/>
          </a:prstGeom>
          <a:ln w="127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218521" y="-14653"/>
                          <a:pt x="376384" y="-35889"/>
                          <a:pt x="479558" y="0"/>
                        </a:cubicBezTo>
                        <a:cubicBezTo>
                          <a:pt x="481126" y="141426"/>
                          <a:pt x="485791" y="326937"/>
                          <a:pt x="479558" y="601112"/>
                        </a:cubicBezTo>
                        <a:cubicBezTo>
                          <a:pt x="260794" y="607194"/>
                          <a:pt x="101847" y="629461"/>
                          <a:pt x="0" y="601112"/>
                        </a:cubicBezTo>
                        <a:cubicBezTo>
                          <a:pt x="-1187" y="315651"/>
                          <a:pt x="-37187" y="27693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20004" y="40794"/>
                          <a:pt x="246949" y="6245"/>
                          <a:pt x="479558" y="0"/>
                        </a:cubicBezTo>
                        <a:cubicBezTo>
                          <a:pt x="532230" y="117319"/>
                          <a:pt x="440309" y="418497"/>
                          <a:pt x="479558" y="601112"/>
                        </a:cubicBezTo>
                        <a:cubicBezTo>
                          <a:pt x="424455" y="643324"/>
                          <a:pt x="139205" y="610686"/>
                          <a:pt x="0" y="601112"/>
                        </a:cubicBezTo>
                        <a:cubicBezTo>
                          <a:pt x="-51013" y="515991"/>
                          <a:pt x="51196" y="2295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618281" y="2566457"/>
            <a:ext cx="88488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</a:pP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Function &amp; Mission of Fire Departments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2p</a:t>
            </a:r>
            <a:endParaRPr sz="1200" dirty="0"/>
          </a:p>
          <a:p>
            <a:pPr lvl="0">
              <a:lnSpc>
                <a:spcPct val="150000"/>
              </a:lnSpc>
              <a:spcBef>
                <a:spcPts val="802"/>
              </a:spcBef>
              <a:buClr>
                <a:schemeClr val="accent1"/>
              </a:buClr>
              <a:buSzPts val="2800"/>
            </a:pP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Fire Prevention and Fire-fighting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3p</a:t>
            </a:r>
            <a:endParaRPr sz="1200" dirty="0"/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alt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Rescue, </a:t>
            </a:r>
            <a:r>
              <a:rPr lang="en-CA" alt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EMS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&amp; Life Safety 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5p</a:t>
            </a:r>
            <a:endParaRPr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alt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Procedure of 119 Reporting System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6p</a:t>
            </a:r>
            <a:endParaRPr sz="1200" dirty="0"/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671860"/>
            <a:ext cx="773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altLang="ko-K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of Fire Departments</a:t>
            </a:r>
            <a:endParaRPr dirty="0"/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100796" y="1292382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Episode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.1]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A7A31EF7-9BE6-4CCA-8423-ADC47BE55097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73765293-EB0D-404F-B2AF-0225938EB8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ABFA473A-1DBA-4CF8-AD12-16DB185D06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21" name="Google Shape;109;p14">
            <a:extLst>
              <a:ext uri="{FF2B5EF4-FFF2-40B4-BE49-F238E27FC236}">
                <a16:creationId xmlns:a16="http://schemas.microsoft.com/office/drawing/2014/main" id="{5BBB83E0-D91B-4C89-A740-E9D0990EFA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D96CC4E4-266E-46F3-90B6-C36898AAD75A}"/>
              </a:ext>
            </a:extLst>
          </p:cNvPr>
          <p:cNvSpPr/>
          <p:nvPr/>
        </p:nvSpPr>
        <p:spPr>
          <a:xfrm>
            <a:off x="318650" y="649009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F0971C9-EF8E-49B7-BFFF-8BEEE90ED36D}"/>
              </a:ext>
            </a:extLst>
          </p:cNvPr>
          <p:cNvSpPr/>
          <p:nvPr/>
        </p:nvSpPr>
        <p:spPr>
          <a:xfrm>
            <a:off x="1050488" y="648944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873F3D8-183D-4290-9863-F0BD3D3D138E}"/>
              </a:ext>
            </a:extLst>
          </p:cNvPr>
          <p:cNvSpPr/>
          <p:nvPr/>
        </p:nvSpPr>
        <p:spPr>
          <a:xfrm>
            <a:off x="1750588" y="6497587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6519D45-9522-438E-8FB6-DC1B41B9E45B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" y="-1025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 descr="소방차 png 이미지 검색결과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137655" y="212129"/>
            <a:ext cx="8171585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 Function &amp; Mission of Fire Departments</a:t>
            </a:r>
            <a:endParaRPr lang="en-US" sz="27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/>
              <a:sym typeface="Calibri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359620" y="22006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690261" y="1732910"/>
            <a:ext cx="6132689" cy="3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The fire service organization plays key roles for the safety of the nation</a:t>
            </a:r>
          </a:p>
          <a:p>
            <a:pPr lvl="0">
              <a:lnSpc>
                <a:spcPct val="150000"/>
              </a:lnSpc>
            </a:pPr>
            <a:r>
              <a:rPr lang="en-CA" altLang="ko-KR" sz="1800" b="1" dirty="0">
                <a:latin typeface="Malgun Gothic"/>
                <a:ea typeface="Malgun Gothic"/>
                <a:cs typeface="Malgun Gothic"/>
                <a:sym typeface="Malgun Gothic"/>
              </a:rPr>
              <a:t>Composed of highly trained professional fire officials with state of the art fire, rescue and EMS </a:t>
            </a:r>
            <a:r>
              <a:rPr lang="en-CA" altLang="ko-KR" sz="1800" b="1" dirty="0" err="1">
                <a:latin typeface="Malgun Gothic"/>
                <a:ea typeface="Malgun Gothic"/>
                <a:cs typeface="Malgun Gothic"/>
                <a:sym typeface="Malgun Gothic"/>
              </a:rPr>
              <a:t>equipments</a:t>
            </a:r>
            <a:r>
              <a:rPr lang="en-CA" altLang="ko-KR" sz="18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altLang="ko-KR" sz="1800" b="1" dirty="0">
                <a:latin typeface="Malgun Gothic"/>
                <a:ea typeface="Malgun Gothic"/>
                <a:cs typeface="Malgun Gothic"/>
                <a:sym typeface="Malgun Gothic"/>
              </a:rPr>
              <a:t>Always try our best to provide quick and accurate rescue plans to respond to each type of accidents, natural disasters to ensure the safety of the people and the nation</a:t>
            </a:r>
            <a:r>
              <a:rPr lang="ko-KR" sz="1800" b="1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sz="1200" dirty="0"/>
          </a:p>
        </p:txBody>
      </p:sp>
      <p:pic>
        <p:nvPicPr>
          <p:cNvPr id="146" name="Google Shape;1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4219" y="2192758"/>
            <a:ext cx="4043859" cy="370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3835719" y="6447670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2</a:t>
            </a:r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1082730" y="1066362"/>
            <a:ext cx="4806573" cy="1569789"/>
            <a:chOff x="1250115" y="1936454"/>
            <a:chExt cx="4806573" cy="1569789"/>
          </a:xfrm>
        </p:grpSpPr>
        <p:sp>
          <p:nvSpPr>
            <p:cNvPr id="149" name="Google Shape;149;p16"/>
            <p:cNvSpPr/>
            <p:nvPr/>
          </p:nvSpPr>
          <p:spPr>
            <a:xfrm>
              <a:off x="3061516" y="1936454"/>
              <a:ext cx="1066536" cy="1569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1" b="1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1" b="1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115" y="2451675"/>
              <a:ext cx="4806573" cy="0"/>
              <a:chOff x="1512582" y="2142908"/>
              <a:chExt cx="4806573" cy="0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512582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4390519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53" name="Google Shape;153;p16"/>
          <p:cNvGrpSpPr/>
          <p:nvPr/>
        </p:nvGrpSpPr>
        <p:grpSpPr>
          <a:xfrm>
            <a:off x="1073765" y="4790426"/>
            <a:ext cx="4806573" cy="1569600"/>
            <a:chOff x="1038803" y="4227189"/>
            <a:chExt cx="4806573" cy="1569600"/>
          </a:xfrm>
        </p:grpSpPr>
        <p:sp>
          <p:nvSpPr>
            <p:cNvPr id="154" name="Google Shape;154;p16"/>
            <p:cNvSpPr/>
            <p:nvPr/>
          </p:nvSpPr>
          <p:spPr>
            <a:xfrm rot="10800000" flipH="1">
              <a:off x="2908449" y="4227189"/>
              <a:ext cx="10665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Malgun Gothic"/>
                <a:buNone/>
              </a:pPr>
              <a:r>
                <a:rPr lang="ko-KR" sz="9600" b="1" i="0" u="none" strike="noStrike" cap="none" dirty="0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0" b="1" i="0" u="none" strike="noStrike" cap="none" dirty="0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cxnSp>
          <p:nvCxnSpPr>
            <p:cNvPr id="155" name="Google Shape;155;p16"/>
            <p:cNvCxnSpPr/>
            <p:nvPr/>
          </p:nvCxnSpPr>
          <p:spPr>
            <a:xfrm>
              <a:off x="1038803" y="5284359"/>
              <a:ext cx="1928636" cy="0"/>
            </a:xfrm>
            <a:prstGeom prst="straightConnector1">
              <a:avLst/>
            </a:prstGeom>
            <a:noFill/>
            <a:ln w="127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16"/>
            <p:cNvCxnSpPr/>
            <p:nvPr/>
          </p:nvCxnSpPr>
          <p:spPr>
            <a:xfrm>
              <a:off x="3916740" y="5284359"/>
              <a:ext cx="1928636" cy="0"/>
            </a:xfrm>
            <a:prstGeom prst="straightConnector1">
              <a:avLst/>
            </a:prstGeom>
            <a:noFill/>
            <a:ln w="127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7" name="Google Shape;157;p1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58" name="Google Shape;158;p1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59" name="Google Shape;159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1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1" name="Google Shape;161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직사각형 1">
            <a:extLst>
              <a:ext uri="{FF2B5EF4-FFF2-40B4-BE49-F238E27FC236}">
                <a16:creationId xmlns:a16="http://schemas.microsoft.com/office/drawing/2014/main" id="{180CE971-FB54-4AD8-8856-6870724FCB14}"/>
              </a:ext>
            </a:extLst>
          </p:cNvPr>
          <p:cNvSpPr/>
          <p:nvPr/>
        </p:nvSpPr>
        <p:spPr>
          <a:xfrm>
            <a:off x="7674894" y="455011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12">
            <a:extLst>
              <a:ext uri="{FF2B5EF4-FFF2-40B4-BE49-F238E27FC236}">
                <a16:creationId xmlns:a16="http://schemas.microsoft.com/office/drawing/2014/main" id="{5C753D3B-B7AE-4CB5-A62C-D2A47797B5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0085"/>
            <a:ext cx="1075271" cy="54085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9BD38F1-B7F3-41F2-AF8A-76E95DE4FE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0085"/>
            <a:ext cx="1427928" cy="562106"/>
          </a:xfrm>
          <a:prstGeom prst="rect">
            <a:avLst/>
          </a:prstGeom>
        </p:spPr>
      </p:pic>
      <p:pic>
        <p:nvPicPr>
          <p:cNvPr id="30" name="Google Shape;141;p16">
            <a:extLst>
              <a:ext uri="{FF2B5EF4-FFF2-40B4-BE49-F238E27FC236}">
                <a16:creationId xmlns:a16="http://schemas.microsoft.com/office/drawing/2014/main" id="{B4498C1A-C294-40B2-81AC-ACBE89AB98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780F993F-15DA-4957-A15F-03A93528E2D7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C0D66F1-656D-4E52-BB3C-4B311BE1C50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6E2F066-B2E3-4656-88F7-6DDE70F4CB90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3A11D0B-2255-4237-8872-3FBCDACC4E4C}"/>
              </a:ext>
            </a:extLst>
          </p:cNvPr>
          <p:cNvSpPr/>
          <p:nvPr/>
        </p:nvSpPr>
        <p:spPr>
          <a:xfrm>
            <a:off x="8441692" y="6483227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다이아몬드 27">
            <a:extLst>
              <a:ext uri="{FF2B5EF4-FFF2-40B4-BE49-F238E27FC236}">
                <a16:creationId xmlns:a16="http://schemas.microsoft.com/office/drawing/2014/main" id="{1B5B6120-BEFF-48E8-9C59-1CD3529579E1}"/>
              </a:ext>
            </a:extLst>
          </p:cNvPr>
          <p:cNvSpPr/>
          <p:nvPr/>
        </p:nvSpPr>
        <p:spPr>
          <a:xfrm>
            <a:off x="505673" y="280213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다이아몬드 27">
            <a:extLst>
              <a:ext uri="{FF2B5EF4-FFF2-40B4-BE49-F238E27FC236}">
                <a16:creationId xmlns:a16="http://schemas.microsoft.com/office/drawing/2014/main" id="{8C685DD7-3CDA-4F64-81B4-810D776CE6BE}"/>
              </a:ext>
            </a:extLst>
          </p:cNvPr>
          <p:cNvSpPr/>
          <p:nvPr/>
        </p:nvSpPr>
        <p:spPr>
          <a:xfrm>
            <a:off x="505672" y="364411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826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/>
          <p:nvPr/>
        </p:nvSpPr>
        <p:spPr>
          <a:xfrm>
            <a:off x="784389" y="242869"/>
            <a:ext cx="833087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6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Fire Prevention and Fire-fighting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358945" y="21162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4309170" y="1358640"/>
            <a:ext cx="5022593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2000" b="1" dirty="0">
                <a:solidFill>
                  <a:srgbClr val="0070C0"/>
                </a:solidFill>
                <a:latin typeface="Malgun Gothic"/>
                <a:ea typeface="Malgun Gothic"/>
                <a:cs typeface="Malgun Gothic"/>
                <a:sym typeface="Malgun Gothic"/>
              </a:rPr>
              <a:t>Fire prevention</a:t>
            </a:r>
            <a:endParaRPr sz="2000" b="1" dirty="0">
              <a:solidFill>
                <a:srgbClr val="0070C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-  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Promote and educate about fire accidents</a:t>
            </a:r>
            <a:endParaRPr lang="en-US" sz="16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-</a:t>
            </a:r>
            <a:r>
              <a:rPr 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Check and inspect fire facilities</a:t>
            </a:r>
            <a:endParaRPr sz="16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-</a:t>
            </a:r>
            <a:r>
              <a:rPr 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Operate </a:t>
            </a:r>
            <a:r>
              <a:rPr lang="en-CA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Fire prevention activities</a:t>
            </a:r>
            <a:endParaRPr sz="16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71" name="Google Shape;1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154" y="3944455"/>
            <a:ext cx="3189860" cy="212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>
            <a:spLocks noGrp="1"/>
          </p:cNvSpPr>
          <p:nvPr>
            <p:ph type="sldNum" idx="12"/>
          </p:nvPr>
        </p:nvSpPr>
        <p:spPr>
          <a:xfrm>
            <a:off x="3835719" y="6447670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4</a:t>
            </a:r>
            <a:endParaRPr/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154" y="1312850"/>
            <a:ext cx="3189860" cy="212488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/>
          <p:nvPr/>
        </p:nvSpPr>
        <p:spPr>
          <a:xfrm>
            <a:off x="4327721" y="4109309"/>
            <a:ext cx="9032011" cy="139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2000" b="1" dirty="0">
                <a:solidFill>
                  <a:srgbClr val="0070C0"/>
                </a:solidFill>
                <a:latin typeface="Malgun Gothic"/>
                <a:ea typeface="Malgun Gothic"/>
                <a:cs typeface="Malgun Gothic"/>
                <a:sym typeface="Malgun Gothic"/>
              </a:rPr>
              <a:t>Fire fighting</a:t>
            </a:r>
            <a:endParaRPr sz="2000" b="1" dirty="0">
              <a:solidFill>
                <a:srgbClr val="0070C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-  </a:t>
            </a: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Respond to all kinds of fire accidents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-  Highly trained human resources with modernized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1600" b="1" dirty="0">
                <a:latin typeface="Malgun Gothic"/>
                <a:ea typeface="Malgun Gothic"/>
                <a:cs typeface="Malgun Gothic"/>
                <a:sym typeface="Malgun Gothic"/>
              </a:rPr>
              <a:t>    fire and rescue </a:t>
            </a:r>
            <a:r>
              <a:rPr lang="en-US" altLang="ko-KR" sz="1600" b="1" dirty="0" err="1">
                <a:latin typeface="Malgun Gothic"/>
                <a:ea typeface="Malgun Gothic"/>
                <a:cs typeface="Malgun Gothic"/>
                <a:sym typeface="Malgun Gothic"/>
              </a:rPr>
              <a:t>equipments</a:t>
            </a:r>
            <a:endParaRPr lang="en-US" dirty="0"/>
          </a:p>
        </p:txBody>
      </p:sp>
      <p:sp>
        <p:nvSpPr>
          <p:cNvPr id="175" name="Google Shape;175;p17"/>
          <p:cNvSpPr/>
          <p:nvPr/>
        </p:nvSpPr>
        <p:spPr>
          <a:xfrm>
            <a:off x="757154" y="1119206"/>
            <a:ext cx="1483283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643840" y="1110285"/>
            <a:ext cx="1702602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400" b="1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Fire Prevention</a:t>
            </a:r>
            <a:endParaRPr dirty="0"/>
          </a:p>
        </p:txBody>
      </p:sp>
      <p:sp>
        <p:nvSpPr>
          <p:cNvPr id="177" name="Google Shape;177;p17"/>
          <p:cNvSpPr/>
          <p:nvPr/>
        </p:nvSpPr>
        <p:spPr>
          <a:xfrm>
            <a:off x="757154" y="3750811"/>
            <a:ext cx="1483283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753167" y="3741890"/>
            <a:ext cx="1483283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400" b="1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Fire Fighting</a:t>
            </a:r>
            <a:endParaRPr dirty="0"/>
          </a:p>
        </p:txBody>
      </p:sp>
      <p:grpSp>
        <p:nvGrpSpPr>
          <p:cNvPr id="181" name="Google Shape;181;p1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2" name="Google Shape;182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83" name="Google Shape;183;p1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17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5" name="Google Shape;185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직사각형 1">
            <a:extLst>
              <a:ext uri="{FF2B5EF4-FFF2-40B4-BE49-F238E27FC236}">
                <a16:creationId xmlns:a16="http://schemas.microsoft.com/office/drawing/2014/main" id="{A049D058-42B9-4AE2-B4A0-FE32E01C741D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523C81A1-538B-46B9-95B3-505D7F63A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14471D1-D504-46A3-9533-F55BA9451D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F2093BC4-ECDE-4036-9A0F-13DF71850E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5105C57E-05CE-48AD-9320-355D7137D7A7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7661A81-85D6-4A96-A3DC-7BA50EB6D685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323F59A-8F9C-44FF-A94E-A34ED73AA805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4AB29BB-C26B-4A25-8855-6A23362C50FE}"/>
              </a:ext>
            </a:extLst>
          </p:cNvPr>
          <p:cNvSpPr/>
          <p:nvPr/>
        </p:nvSpPr>
        <p:spPr>
          <a:xfrm>
            <a:off x="8441692" y="6483227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다이아몬드 27">
            <a:extLst>
              <a:ext uri="{FF2B5EF4-FFF2-40B4-BE49-F238E27FC236}">
                <a16:creationId xmlns:a16="http://schemas.microsoft.com/office/drawing/2014/main" id="{7C1220BB-85BC-4903-BFD2-F0635B1854E2}"/>
              </a:ext>
            </a:extLst>
          </p:cNvPr>
          <p:cNvSpPr/>
          <p:nvPr/>
        </p:nvSpPr>
        <p:spPr>
          <a:xfrm>
            <a:off x="4125399" y="157183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27">
            <a:extLst>
              <a:ext uri="{FF2B5EF4-FFF2-40B4-BE49-F238E27FC236}">
                <a16:creationId xmlns:a16="http://schemas.microsoft.com/office/drawing/2014/main" id="{0649CFB4-B4AC-433F-9961-5D3E775AE941}"/>
              </a:ext>
            </a:extLst>
          </p:cNvPr>
          <p:cNvSpPr/>
          <p:nvPr/>
        </p:nvSpPr>
        <p:spPr>
          <a:xfrm>
            <a:off x="4125399" y="428711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396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8"/>
          <p:cNvSpPr/>
          <p:nvPr/>
        </p:nvSpPr>
        <p:spPr>
          <a:xfrm>
            <a:off x="764281" y="253773"/>
            <a:ext cx="833087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6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Rescue, EMS &amp; Life Safety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338837" y="22252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4782940" y="1526981"/>
            <a:ext cx="7023578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CA" altLang="ko-KR" sz="2000" b="1" dirty="0">
                <a:latin typeface="Malgun Gothic"/>
                <a:ea typeface="Malgun Gothic"/>
                <a:cs typeface="Malgun Gothic"/>
                <a:sym typeface="Malgun Gothic"/>
              </a:rPr>
              <a:t>Emergency Rescue </a:t>
            </a:r>
          </a:p>
          <a:p>
            <a:pPr lvl="0" algn="just">
              <a:lnSpc>
                <a:spcPct val="150000"/>
              </a:lnSpc>
            </a:pPr>
            <a:r>
              <a:rPr lang="en-CA" altLang="ko-KR" sz="1300" b="1" dirty="0">
                <a:latin typeface="Malgun Gothic"/>
                <a:ea typeface="Malgun Gothic"/>
                <a:cs typeface="Malgun Gothic"/>
                <a:sym typeface="Malgun Gothic"/>
              </a:rPr>
              <a:t>-  </a:t>
            </a:r>
            <a:r>
              <a:rPr lang="en-US" altLang="ko-KR" sz="1300" b="1" dirty="0">
                <a:latin typeface="Malgun Gothic"/>
                <a:ea typeface="Malgun Gothic"/>
                <a:cs typeface="Malgun Gothic"/>
                <a:sym typeface="Malgun Gothic"/>
              </a:rPr>
              <a:t>Rescue people who encountered accidents caused by natural 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1300" b="1" dirty="0">
                <a:latin typeface="Malgun Gothic"/>
                <a:ea typeface="Malgun Gothic"/>
                <a:cs typeface="Malgun Gothic"/>
                <a:sym typeface="Malgun Gothic"/>
              </a:rPr>
              <a:t>-  disasters or fires</a:t>
            </a:r>
            <a:r>
              <a:rPr lang="ko-KR" sz="13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lang="en-CA" altLang="ko-KR" sz="13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1300" b="1" dirty="0">
                <a:latin typeface="Malgun Gothic"/>
                <a:ea typeface="Malgun Gothic"/>
                <a:cs typeface="Malgun Gothic"/>
                <a:sym typeface="Malgun Gothic"/>
              </a:rPr>
              <a:t>-  Rescue aviation, river and mountain accidents</a:t>
            </a:r>
            <a:endParaRPr sz="1300" dirty="0"/>
          </a:p>
        </p:txBody>
      </p:sp>
      <p:sp>
        <p:nvSpPr>
          <p:cNvPr id="195" name="Google Shape;195;p18"/>
          <p:cNvSpPr txBox="1">
            <a:spLocks noGrp="1"/>
          </p:cNvSpPr>
          <p:nvPr>
            <p:ph type="sldNum" idx="12"/>
          </p:nvPr>
        </p:nvSpPr>
        <p:spPr>
          <a:xfrm>
            <a:off x="3835719" y="6447670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5</a:t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4742790" y="4276114"/>
            <a:ext cx="5116710" cy="9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endParaRPr sz="2000" b="1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2000" b="1" dirty="0">
                <a:latin typeface="Malgun Gothic"/>
                <a:ea typeface="Malgun Gothic"/>
                <a:cs typeface="Malgun Gothic"/>
                <a:sym typeface="Malgun Gothic"/>
              </a:rPr>
              <a:t> Life Safety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1300" b="1" dirty="0">
                <a:latin typeface="Malgun Gothic"/>
                <a:ea typeface="Malgun Gothic"/>
                <a:cs typeface="Malgun Gothic"/>
                <a:sym typeface="Malgun Gothic"/>
              </a:rPr>
              <a:t>-   </a:t>
            </a:r>
            <a:r>
              <a:rPr lang="en-US" altLang="ko-KR" sz="1300" b="1" dirty="0">
                <a:latin typeface="Malgun Gothic"/>
                <a:ea typeface="Malgun Gothic"/>
                <a:cs typeface="Malgun Gothic"/>
                <a:sym typeface="Malgun Gothic"/>
              </a:rPr>
              <a:t>Check technical errors of fire prevention equipment</a:t>
            </a:r>
            <a:r>
              <a:rPr lang="ko-KR" sz="1300" b="1" dirty="0">
                <a:latin typeface="Malgun Gothic"/>
                <a:ea typeface="Malgun Gothic"/>
                <a:cs typeface="Malgun Gothic"/>
                <a:sym typeface="Malgun Gothic"/>
              </a:rPr>
              <a:t/>
            </a:r>
            <a:br>
              <a:rPr lang="ko-KR" sz="1300" b="1" dirty="0">
                <a:latin typeface="Malgun Gothic"/>
                <a:ea typeface="Malgun Gothic"/>
                <a:cs typeface="Malgun Gothic"/>
                <a:sym typeface="Malgun Gothic"/>
              </a:rPr>
            </a:br>
            <a:r>
              <a:rPr lang="en-US" altLang="ko-KR" sz="1300" b="1" dirty="0">
                <a:latin typeface="Malgun Gothic"/>
                <a:ea typeface="Malgun Gothic"/>
                <a:cs typeface="Malgun Gothic"/>
                <a:sym typeface="Malgun Gothic"/>
              </a:rPr>
              <a:t>- </a:t>
            </a:r>
            <a:r>
              <a:rPr lang="en-CA" altLang="ko-KR" sz="13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US" altLang="ko-KR" sz="1300" b="1" dirty="0">
                <a:latin typeface="Malgun Gothic"/>
                <a:ea typeface="Malgun Gothic"/>
                <a:cs typeface="Malgun Gothic"/>
                <a:sym typeface="Malgun Gothic"/>
              </a:rPr>
              <a:t>Eliminate dangerous animals (snakes, horses, wild pigs)</a:t>
            </a:r>
            <a:endParaRPr sz="13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97" name="Google Shape;1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0" y="1692000"/>
            <a:ext cx="3189860" cy="212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/>
          <p:nvPr/>
        </p:nvSpPr>
        <p:spPr>
          <a:xfrm>
            <a:off x="1080000" y="1498356"/>
            <a:ext cx="1483283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930605" y="1480515"/>
            <a:ext cx="1764141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b="1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Rescue &amp; EMS </a:t>
            </a:r>
            <a:endParaRPr sz="1200" dirty="0"/>
          </a:p>
        </p:txBody>
      </p:sp>
      <p:pic>
        <p:nvPicPr>
          <p:cNvPr id="200" name="Google Shape;20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00" y="4081644"/>
            <a:ext cx="3189860" cy="212574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/>
          <p:nvPr/>
        </p:nvSpPr>
        <p:spPr>
          <a:xfrm>
            <a:off x="1080000" y="3888000"/>
            <a:ext cx="1483283" cy="313667"/>
          </a:xfrm>
          <a:prstGeom prst="roundRect">
            <a:avLst>
              <a:gd name="adj" fmla="val 50000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1080001" y="3870070"/>
            <a:ext cx="1483282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b="1" dirty="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Life Safety</a:t>
            </a:r>
            <a:endParaRPr sz="1200" dirty="0"/>
          </a:p>
        </p:txBody>
      </p:sp>
      <p:sp>
        <p:nvSpPr>
          <p:cNvPr id="203" name="Google Shape;203;p18"/>
          <p:cNvSpPr/>
          <p:nvPr/>
        </p:nvSpPr>
        <p:spPr>
          <a:xfrm>
            <a:off x="4760080" y="2510211"/>
            <a:ext cx="4823278" cy="111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2000" b="1" dirty="0"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2000" b="1" dirty="0">
                <a:latin typeface="Malgun Gothic"/>
                <a:ea typeface="Malgun Gothic"/>
                <a:cs typeface="Malgun Gothic"/>
                <a:sym typeface="Malgun Gothic"/>
              </a:rPr>
              <a:t>Emergency Medical Service</a:t>
            </a:r>
            <a:endParaRPr sz="20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lvl="0">
              <a:lnSpc>
                <a:spcPct val="150000"/>
              </a:lnSpc>
            </a:pPr>
            <a:r>
              <a:rPr lang="en-US" altLang="ko-KR" sz="1300" b="1" dirty="0">
                <a:latin typeface="Malgun Gothic"/>
                <a:ea typeface="Malgun Gothic"/>
                <a:sym typeface="Malgun Gothic"/>
              </a:rPr>
              <a:t>-  First response to injured people who need timely                           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1300" b="1" dirty="0">
                <a:latin typeface="Malgun Gothic"/>
                <a:ea typeface="Malgun Gothic"/>
                <a:sym typeface="Malgun Gothic"/>
              </a:rPr>
              <a:t>   assistance before hospital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1300" b="1" dirty="0">
                <a:latin typeface="Malgun Gothic"/>
                <a:ea typeface="Malgun Gothic"/>
                <a:sym typeface="Malgun Gothic"/>
              </a:rPr>
              <a:t>-  Transport the patient to the right medical facility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1300" b="1" dirty="0">
                <a:latin typeface="Malgun Gothic"/>
                <a:ea typeface="Malgun Gothic"/>
                <a:sym typeface="Malgun Gothic"/>
              </a:rPr>
              <a:t>   in an emergency</a:t>
            </a:r>
            <a:endParaRPr sz="1300" b="1" dirty="0">
              <a:latin typeface="Malgun Gothic"/>
              <a:ea typeface="Malgun Gothic"/>
              <a:sym typeface="Malgun Gothic"/>
            </a:endParaRPr>
          </a:p>
        </p:txBody>
      </p:sp>
      <p:grpSp>
        <p:nvGrpSpPr>
          <p:cNvPr id="207" name="Google Shape;207;p1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08" name="Google Shape;208;p1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09" name="Google Shape;209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1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1" name="Google Shape;211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직사각형 1">
            <a:extLst>
              <a:ext uri="{FF2B5EF4-FFF2-40B4-BE49-F238E27FC236}">
                <a16:creationId xmlns:a16="http://schemas.microsoft.com/office/drawing/2014/main" id="{A9EFF061-46C9-495B-8AE6-2277305CEEE8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2C942885-C1AD-4F56-A2E5-3DBA6B89606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195C856-C59C-4767-ACC3-37732A69F8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E35CB292-80A4-4BEB-8596-EF37B52491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7C372A65-A79D-47B3-B394-D6B7B56167D9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B63414B-9AA9-4CFE-B205-CC360FE9A4D1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7F48FB8-9548-4ED9-B1DA-99B9DEB2DBAB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FDE939F-B2BA-4FAB-9A2D-19926BD23CD9}"/>
              </a:ext>
            </a:extLst>
          </p:cNvPr>
          <p:cNvSpPr/>
          <p:nvPr/>
        </p:nvSpPr>
        <p:spPr>
          <a:xfrm>
            <a:off x="8441692" y="6483227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다이아몬드 27">
            <a:extLst>
              <a:ext uri="{FF2B5EF4-FFF2-40B4-BE49-F238E27FC236}">
                <a16:creationId xmlns:a16="http://schemas.microsoft.com/office/drawing/2014/main" id="{7C1003C6-70E0-4D21-8E3C-7C41A486D49B}"/>
              </a:ext>
            </a:extLst>
          </p:cNvPr>
          <p:cNvSpPr/>
          <p:nvPr/>
        </p:nvSpPr>
        <p:spPr>
          <a:xfrm>
            <a:off x="4580617" y="172510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27">
            <a:extLst>
              <a:ext uri="{FF2B5EF4-FFF2-40B4-BE49-F238E27FC236}">
                <a16:creationId xmlns:a16="http://schemas.microsoft.com/office/drawing/2014/main" id="{DD6A6756-E392-4DCE-A5E7-C1CAED832BCD}"/>
              </a:ext>
            </a:extLst>
          </p:cNvPr>
          <p:cNvSpPr/>
          <p:nvPr/>
        </p:nvSpPr>
        <p:spPr>
          <a:xfrm>
            <a:off x="4580617" y="317653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다이아몬드 27">
            <a:extLst>
              <a:ext uri="{FF2B5EF4-FFF2-40B4-BE49-F238E27FC236}">
                <a16:creationId xmlns:a16="http://schemas.microsoft.com/office/drawing/2014/main" id="{DE4BDD78-659C-42F1-A4CD-5DECBBEE02B1}"/>
              </a:ext>
            </a:extLst>
          </p:cNvPr>
          <p:cNvSpPr/>
          <p:nvPr/>
        </p:nvSpPr>
        <p:spPr>
          <a:xfrm>
            <a:off x="4576403" y="495302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/>
          <p:nvPr/>
        </p:nvSpPr>
        <p:spPr>
          <a:xfrm>
            <a:off x="418216" y="21100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각종 재난 </a:t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1154416" y="3822926"/>
            <a:ext cx="1701481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대한민국 소방관 </a:t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응급 의료</a:t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175512" y="1842187"/>
            <a:ext cx="6259284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70000"/>
              </a:lnSpc>
              <a:buClr>
                <a:schemeClr val="accent1"/>
              </a:buClr>
              <a:buSzPts val="2000"/>
            </a:pPr>
            <a:r>
              <a:rPr lang="en-US" altLang="ko-KR" sz="20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Immediately call 119</a:t>
            </a:r>
          </a:p>
          <a:p>
            <a:pPr lvl="0" algn="ctr">
              <a:lnSpc>
                <a:spcPct val="170000"/>
              </a:lnSpc>
              <a:buClr>
                <a:schemeClr val="accent1"/>
              </a:buClr>
              <a:buSzPts val="2000"/>
            </a:pPr>
            <a:r>
              <a:rPr lang="en-US" altLang="ko-KR" sz="20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if an accident or fire occurs</a:t>
            </a:r>
            <a:endParaRPr sz="2000" b="1" i="0" u="none" strike="noStrike" cap="none" dirty="0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24" name="Google Shape;224;p19"/>
          <p:cNvGrpSpPr/>
          <p:nvPr/>
        </p:nvGrpSpPr>
        <p:grpSpPr>
          <a:xfrm>
            <a:off x="1038803" y="1214714"/>
            <a:ext cx="4806573" cy="1569660"/>
            <a:chOff x="1250115" y="1883387"/>
            <a:chExt cx="4806573" cy="1569660"/>
          </a:xfrm>
        </p:grpSpPr>
        <p:sp>
          <p:nvSpPr>
            <p:cNvPr id="225" name="Google Shape;225;p19"/>
            <p:cNvSpPr/>
            <p:nvPr/>
          </p:nvSpPr>
          <p:spPr>
            <a:xfrm>
              <a:off x="3061516" y="1883387"/>
              <a:ext cx="106653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Malgun Gothic"/>
                <a:buNone/>
              </a:pPr>
              <a:r>
                <a:rPr lang="ko-KR" sz="9600" b="1" i="0" u="none" strike="noStrike" cap="none" dirty="0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0" b="1" i="0" u="none" strike="noStrike" cap="none" dirty="0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26" name="Google Shape;226;p19"/>
            <p:cNvGrpSpPr/>
            <p:nvPr/>
          </p:nvGrpSpPr>
          <p:grpSpPr>
            <a:xfrm>
              <a:off x="1250115" y="2395835"/>
              <a:ext cx="4806573" cy="0"/>
              <a:chOff x="1512582" y="2142908"/>
              <a:chExt cx="4806573" cy="0"/>
            </a:xfrm>
          </p:grpSpPr>
          <p:cxnSp>
            <p:nvCxnSpPr>
              <p:cNvPr id="227" name="Google Shape;227;p1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19"/>
              <p:cNvCxnSpPr/>
              <p:nvPr/>
            </p:nvCxnSpPr>
            <p:spPr>
              <a:xfrm>
                <a:off x="4390519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29" name="Google Shape;229;p19"/>
          <p:cNvGrpSpPr/>
          <p:nvPr/>
        </p:nvGrpSpPr>
        <p:grpSpPr>
          <a:xfrm>
            <a:off x="1038803" y="4526330"/>
            <a:ext cx="4806573" cy="1569660"/>
            <a:chOff x="1250115" y="4716226"/>
            <a:chExt cx="4806573" cy="1569660"/>
          </a:xfrm>
        </p:grpSpPr>
        <p:sp>
          <p:nvSpPr>
            <p:cNvPr id="230" name="Google Shape;230;p19"/>
            <p:cNvSpPr/>
            <p:nvPr/>
          </p:nvSpPr>
          <p:spPr>
            <a:xfrm rot="10800000" flipH="1">
              <a:off x="3104449" y="4716226"/>
              <a:ext cx="106653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Malgun Gothic"/>
                <a:buNone/>
              </a:pPr>
              <a:r>
                <a:rPr lang="ko-KR" sz="9600" b="1" i="0" u="none" strike="noStrike" cap="none">
                  <a:solidFill>
                    <a:srgbClr val="FFD966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“</a:t>
              </a:r>
              <a:endParaRPr sz="9600" b="1" i="0" u="none" strike="noStrike" cap="none">
                <a:solidFill>
                  <a:srgbClr val="FFD966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31" name="Google Shape;231;p19"/>
            <p:cNvGrpSpPr/>
            <p:nvPr/>
          </p:nvGrpSpPr>
          <p:grpSpPr>
            <a:xfrm>
              <a:off x="1250115" y="5774230"/>
              <a:ext cx="4806573" cy="0"/>
              <a:chOff x="1512582" y="2142908"/>
              <a:chExt cx="4806573" cy="0"/>
            </a:xfrm>
          </p:grpSpPr>
          <p:cxnSp>
            <p:nvCxnSpPr>
              <p:cNvPr id="232" name="Google Shape;232;p19"/>
              <p:cNvCxnSpPr/>
              <p:nvPr/>
            </p:nvCxnSpPr>
            <p:spPr>
              <a:xfrm>
                <a:off x="1512582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" name="Google Shape;233;p19"/>
              <p:cNvCxnSpPr/>
              <p:nvPr/>
            </p:nvCxnSpPr>
            <p:spPr>
              <a:xfrm>
                <a:off x="4390519" y="2142908"/>
                <a:ext cx="192863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34" name="Google Shape;234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6</a:t>
            </a:r>
            <a:endParaRPr/>
          </a:p>
        </p:txBody>
      </p:sp>
      <p:sp>
        <p:nvSpPr>
          <p:cNvPr id="235" name="Google Shape;235;p19"/>
          <p:cNvSpPr/>
          <p:nvPr/>
        </p:nvSpPr>
        <p:spPr>
          <a:xfrm>
            <a:off x="518684" y="3123850"/>
            <a:ext cx="5916112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70000"/>
              </a:lnSpc>
              <a:buSzPts val="2000"/>
            </a:pPr>
            <a:r>
              <a:rPr lang="en-US" altLang="ko-KR" sz="2000" b="1" dirty="0">
                <a:latin typeface="Malgun Gothic"/>
                <a:ea typeface="Malgun Gothic"/>
                <a:cs typeface="Malgun Gothic"/>
                <a:sym typeface="Malgun Gothic"/>
              </a:rPr>
              <a:t>Calmly open the phone and dial 3 numbers</a:t>
            </a:r>
            <a:r>
              <a:rPr lang="ko-KR" sz="2000" b="1" i="0" u="none" strike="noStrike" cap="none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→ </a:t>
            </a:r>
            <a:r>
              <a:rPr lang="ko-KR" sz="2800" b="1" i="0" u="none" strike="noStrike" cap="none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① ① ⑨ </a:t>
            </a:r>
            <a:r>
              <a:rPr lang="ko-KR" sz="28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CA" altLang="ko-KR" sz="2000" b="1" dirty="0">
                <a:latin typeface="Malgun Gothic"/>
                <a:ea typeface="Malgun Gothic"/>
                <a:cs typeface="Malgun Gothic"/>
                <a:sym typeface="Malgun Gothic"/>
              </a:rPr>
              <a:t>and inform the situation</a:t>
            </a:r>
          </a:p>
          <a:p>
            <a:pPr lvl="0" algn="ctr">
              <a:lnSpc>
                <a:spcPct val="170000"/>
              </a:lnSpc>
              <a:buSzPts val="2000"/>
            </a:pPr>
            <a:endParaRPr sz="2000" b="1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975848" y="4625925"/>
            <a:ext cx="4658612" cy="52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70000"/>
              </a:lnSpc>
              <a:buSzPts val="2000"/>
            </a:pPr>
            <a:r>
              <a:rPr lang="en-US" altLang="ko-KR" sz="2000" b="1" dirty="0">
                <a:latin typeface="Malgun Gothic"/>
                <a:ea typeface="Malgun Gothic"/>
                <a:cs typeface="Malgun Gothic"/>
                <a:sym typeface="Malgun Gothic"/>
              </a:rPr>
              <a:t>Late notice may cause more damage</a:t>
            </a:r>
            <a:endParaRPr sz="2000" b="1" i="0" u="none" strike="noStrike" cap="none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37" name="Google Shape;237;p1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38" name="Google Shape;238;p1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39" name="Google Shape;239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0" name="Google Shape;240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1" name="Google Shape;241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직사각형 1">
            <a:extLst>
              <a:ext uri="{FF2B5EF4-FFF2-40B4-BE49-F238E27FC236}">
                <a16:creationId xmlns:a16="http://schemas.microsoft.com/office/drawing/2014/main" id="{72D2E901-E264-4FFC-AFF0-2693AE8B5774}"/>
              </a:ext>
            </a:extLst>
          </p:cNvPr>
          <p:cNvSpPr/>
          <p:nvPr/>
        </p:nvSpPr>
        <p:spPr>
          <a:xfrm>
            <a:off x="7477721" y="471513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12">
            <a:extLst>
              <a:ext uri="{FF2B5EF4-FFF2-40B4-BE49-F238E27FC236}">
                <a16:creationId xmlns:a16="http://schemas.microsoft.com/office/drawing/2014/main" id="{7C7D82D4-B01E-4DCC-9670-F6A244916D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179685" y="471514"/>
            <a:ext cx="1476224" cy="742532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0E0BB6F-26C8-46B4-89CA-46D9919246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80" y="456328"/>
            <a:ext cx="1960381" cy="771707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FC8D8458-4477-4821-ADF5-A3E8120974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9F1EB74D-728A-40AE-85FD-BF40684642D2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E270900-4264-4B02-95E2-D90DE816E222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11F98D6-D6C8-4728-89F4-C43010153335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3BABD81-A037-406A-8A79-E08D6E8CAEEC}"/>
              </a:ext>
            </a:extLst>
          </p:cNvPr>
          <p:cNvSpPr/>
          <p:nvPr/>
        </p:nvSpPr>
        <p:spPr>
          <a:xfrm>
            <a:off x="8441692" y="6483227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975848" y="215069"/>
            <a:ext cx="8532278" cy="70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Procedure of </a:t>
            </a: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Calibri"/>
                <a:cs typeface="Calibri"/>
                <a:sym typeface="Calibri"/>
              </a:rPr>
              <a:t>119</a:t>
            </a: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 Reporting System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  <p:pic>
        <p:nvPicPr>
          <p:cNvPr id="38" name="Google Shape;356;p24">
            <a:extLst>
              <a:ext uri="{FF2B5EF4-FFF2-40B4-BE49-F238E27FC236}">
                <a16:creationId xmlns:a16="http://schemas.microsoft.com/office/drawing/2014/main" id="{1C28F507-FCF5-4918-9260-244E18F80D6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25732" y="1584279"/>
            <a:ext cx="4380582" cy="4358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0"/>
          <p:cNvSpPr/>
          <p:nvPr/>
        </p:nvSpPr>
        <p:spPr>
          <a:xfrm>
            <a:off x="4695557" y="2135651"/>
            <a:ext cx="4972474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FF0000"/>
              </a:buClr>
              <a:buSzPts val="2400"/>
            </a:pPr>
            <a:r>
              <a:rPr lang="en-US" altLang="ko-K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  </a:t>
            </a:r>
            <a:r>
              <a:rPr lang="en-US" altLang="ko-K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Call 119 and inform the situation and its</a:t>
            </a:r>
          </a:p>
          <a:p>
            <a:pPr lvl="0">
              <a:lnSpc>
                <a:spcPct val="150000"/>
              </a:lnSpc>
              <a:buClr>
                <a:srgbClr val="FF0000"/>
              </a:buClr>
              <a:buSzPts val="2400"/>
            </a:pPr>
            <a:r>
              <a:rPr lang="en-US" altLang="ko-K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address accurately</a:t>
            </a: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252" name="Google Shape;252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7</a:t>
            </a:r>
            <a:endParaRPr/>
          </a:p>
        </p:txBody>
      </p:sp>
      <p:grpSp>
        <p:nvGrpSpPr>
          <p:cNvPr id="253" name="Google Shape;253;p2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54" name="Google Shape;254;p2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55" name="Google Shape;255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7" name="Google Shape;257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Google Shape;259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6077" y="1574800"/>
            <a:ext cx="3597861" cy="215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0"/>
          <p:cNvPicPr preferRelativeResize="0"/>
          <p:nvPr/>
        </p:nvPicPr>
        <p:blipFill rotWithShape="1">
          <a:blip r:embed="rId9">
            <a:alphaModFix/>
          </a:blip>
          <a:srcRect l="9834" t="9141" r="8833" b="9116"/>
          <a:stretch/>
        </p:blipFill>
        <p:spPr>
          <a:xfrm>
            <a:off x="866076" y="3910816"/>
            <a:ext cx="3597861" cy="234885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61" name="Google Shape;261;p20"/>
          <p:cNvSpPr/>
          <p:nvPr/>
        </p:nvSpPr>
        <p:spPr>
          <a:xfrm>
            <a:off x="4723743" y="4457320"/>
            <a:ext cx="753101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ko-K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Answer more questions from staff</a:t>
            </a:r>
          </a:p>
          <a:p>
            <a:pPr lvl="0">
              <a:lnSpc>
                <a:spcPct val="15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     (Cause of the accident, </a:t>
            </a:r>
          </a:p>
          <a:p>
            <a:pPr lvl="0">
              <a:lnSpc>
                <a:spcPct val="15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number of injured people, etc.</a:t>
            </a:r>
            <a:r>
              <a:rPr 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DDA7FFEB-0FE2-4CFB-B265-6484B29D2866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72745CF9-1DA1-4578-8FDD-80BC070505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714A113-540C-43E2-8A4F-2B9132DD35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24138A27-7A57-445C-9A42-862B0D6F45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1101758-1A11-4EEB-B128-31B1EAF2E162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B6477AF-163A-4245-9D56-6F6028E002A8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1E81200-ACCE-4F08-BAC9-A839DA1BDC42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287F936-F294-476A-A219-3F6775A6DD22}"/>
              </a:ext>
            </a:extLst>
          </p:cNvPr>
          <p:cNvSpPr/>
          <p:nvPr/>
        </p:nvSpPr>
        <p:spPr>
          <a:xfrm>
            <a:off x="8441692" y="6483227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Google Shape;219;p19">
            <a:extLst>
              <a:ext uri="{FF2B5EF4-FFF2-40B4-BE49-F238E27FC236}">
                <a16:creationId xmlns:a16="http://schemas.microsoft.com/office/drawing/2014/main" id="{ED60E543-8F9F-4478-8424-8838D4E205D9}"/>
              </a:ext>
            </a:extLst>
          </p:cNvPr>
          <p:cNvSpPr/>
          <p:nvPr/>
        </p:nvSpPr>
        <p:spPr>
          <a:xfrm>
            <a:off x="418216" y="21100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18;p19">
            <a:extLst>
              <a:ext uri="{FF2B5EF4-FFF2-40B4-BE49-F238E27FC236}">
                <a16:creationId xmlns:a16="http://schemas.microsoft.com/office/drawing/2014/main" id="{1F44E4B8-0292-4C18-A288-8A2035461B04}"/>
              </a:ext>
            </a:extLst>
          </p:cNvPr>
          <p:cNvSpPr/>
          <p:nvPr/>
        </p:nvSpPr>
        <p:spPr>
          <a:xfrm>
            <a:off x="975848" y="215069"/>
            <a:ext cx="8532278" cy="70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Procedure of </a:t>
            </a:r>
            <a:r>
              <a:rPr 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Calibri"/>
                <a:cs typeface="Calibri"/>
                <a:sym typeface="Calibri"/>
              </a:rPr>
              <a:t>119</a:t>
            </a: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 Reporting System</a:t>
            </a:r>
            <a:endParaRPr sz="26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각종 재난 </a:t>
            </a: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응급 의료</a:t>
            </a:r>
            <a:endParaRPr/>
          </a:p>
        </p:txBody>
      </p:sp>
      <p:sp>
        <p:nvSpPr>
          <p:cNvPr id="271" name="Google Shape;271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8</a:t>
            </a:r>
            <a:endParaRPr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47" y="1515105"/>
            <a:ext cx="2114282" cy="458259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/>
          <p:nvPr/>
        </p:nvSpPr>
        <p:spPr>
          <a:xfrm>
            <a:off x="212176" y="1781659"/>
            <a:ext cx="615827" cy="603176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684" y="1643611"/>
            <a:ext cx="2114282" cy="458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57921" y="1643611"/>
            <a:ext cx="2114282" cy="458259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1"/>
          <p:cNvSpPr/>
          <p:nvPr/>
        </p:nvSpPr>
        <p:spPr>
          <a:xfrm>
            <a:off x="2824751" y="3829157"/>
            <a:ext cx="584910" cy="2115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4949825" y="3650090"/>
            <a:ext cx="1072833" cy="118462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p2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79" name="Google Shape;279;p2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80" name="Google Shape;280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1" name="Google Shape;281;p2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2" name="Google Shape;282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76;p21">
            <a:extLst>
              <a:ext uri="{FF2B5EF4-FFF2-40B4-BE49-F238E27FC236}">
                <a16:creationId xmlns:a16="http://schemas.microsoft.com/office/drawing/2014/main" id="{B6D6CE10-E56D-40E5-BC55-2B5A3F5C23AF}"/>
              </a:ext>
            </a:extLst>
          </p:cNvPr>
          <p:cNvSpPr/>
          <p:nvPr/>
        </p:nvSpPr>
        <p:spPr>
          <a:xfrm>
            <a:off x="6518129" y="3781912"/>
            <a:ext cx="584910" cy="2115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id="{701E5CA8-41A1-4627-BA45-618229471BE6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12">
            <a:extLst>
              <a:ext uri="{FF2B5EF4-FFF2-40B4-BE49-F238E27FC236}">
                <a16:creationId xmlns:a16="http://schemas.microsoft.com/office/drawing/2014/main" id="{55E06D87-975A-491B-8D1E-84C0BE0E0E9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B81D504-7438-4D8A-A9E9-DED407FAAB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24" name="Google Shape;141;p16">
            <a:extLst>
              <a:ext uri="{FF2B5EF4-FFF2-40B4-BE49-F238E27FC236}">
                <a16:creationId xmlns:a16="http://schemas.microsoft.com/office/drawing/2014/main" id="{525A140E-0CDE-45A3-BAD2-08018A0267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06B0D2-0853-4C20-BA46-A2162A1EE729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F0B0453-5D91-4B49-9BEA-6CE43F52C8E9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F0B02E5-E459-4692-A087-312890578B1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0487A8C-7DDD-4499-AD2B-4BA8657ADB39}"/>
              </a:ext>
            </a:extLst>
          </p:cNvPr>
          <p:cNvSpPr/>
          <p:nvPr/>
        </p:nvSpPr>
        <p:spPr>
          <a:xfrm>
            <a:off x="8441692" y="6483227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Google Shape;219;p19">
            <a:extLst>
              <a:ext uri="{FF2B5EF4-FFF2-40B4-BE49-F238E27FC236}">
                <a16:creationId xmlns:a16="http://schemas.microsoft.com/office/drawing/2014/main" id="{3FCEE521-0414-403D-B11E-B692554D8140}"/>
              </a:ext>
            </a:extLst>
          </p:cNvPr>
          <p:cNvSpPr/>
          <p:nvPr/>
        </p:nvSpPr>
        <p:spPr>
          <a:xfrm>
            <a:off x="418216" y="21100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18;p19">
            <a:extLst>
              <a:ext uri="{FF2B5EF4-FFF2-40B4-BE49-F238E27FC236}">
                <a16:creationId xmlns:a16="http://schemas.microsoft.com/office/drawing/2014/main" id="{49507592-148E-47CC-9910-B6942E14918B}"/>
              </a:ext>
            </a:extLst>
          </p:cNvPr>
          <p:cNvSpPr/>
          <p:nvPr/>
        </p:nvSpPr>
        <p:spPr>
          <a:xfrm>
            <a:off x="975848" y="215069"/>
            <a:ext cx="8532278" cy="70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Procedure of </a:t>
            </a:r>
            <a:r>
              <a:rPr 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Calibri"/>
                <a:cs typeface="Calibri"/>
                <a:sym typeface="Calibri"/>
              </a:rPr>
              <a:t>119</a:t>
            </a: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 Reporting System</a:t>
            </a:r>
            <a:endParaRPr sz="26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1" y="-2"/>
            <a:ext cx="9897189" cy="68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/>
          <p:nvPr/>
        </p:nvSpPr>
        <p:spPr>
          <a:xfrm>
            <a:off x="1230075" y="1444857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각종 재난 </a:t>
            </a:r>
            <a:endParaRPr/>
          </a:p>
        </p:txBody>
      </p:sp>
      <p:sp>
        <p:nvSpPr>
          <p:cNvPr id="292" name="Google Shape;292;p22"/>
          <p:cNvSpPr/>
          <p:nvPr/>
        </p:nvSpPr>
        <p:spPr>
          <a:xfrm>
            <a:off x="1220783" y="1391941"/>
            <a:ext cx="1550164" cy="33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lgun Gothic"/>
              <a:buNone/>
            </a:pPr>
            <a:r>
              <a:rPr lang="ko-KR" sz="1400" b="1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rPr>
              <a:t>응급 의료</a:t>
            </a:r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9</a:t>
            </a:r>
            <a:endParaRPr/>
          </a:p>
        </p:txBody>
      </p:sp>
      <p:sp>
        <p:nvSpPr>
          <p:cNvPr id="294" name="Google Shape;294;p22"/>
          <p:cNvSpPr/>
          <p:nvPr/>
        </p:nvSpPr>
        <p:spPr>
          <a:xfrm>
            <a:off x="1342772" y="3255342"/>
            <a:ext cx="110031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Dial 119 </a:t>
            </a:r>
          </a:p>
        </p:txBody>
      </p:sp>
      <p:pic>
        <p:nvPicPr>
          <p:cNvPr id="295" name="Google Shape;295;p22" descr="핀란드의 긴급전화번호 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522" y="1615185"/>
            <a:ext cx="2084402" cy="138905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2"/>
          <p:cNvSpPr/>
          <p:nvPr/>
        </p:nvSpPr>
        <p:spPr>
          <a:xfrm>
            <a:off x="1892928" y="2140304"/>
            <a:ext cx="1182384" cy="52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Malgun Gothic"/>
              <a:buNone/>
            </a:pPr>
            <a:r>
              <a:rPr lang="ko-KR" sz="2000" b="1" i="0" u="none" strike="noStrike" cap="none" dirty="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① ① ⑨</a:t>
            </a:r>
            <a:endParaRPr sz="2000" b="1" i="0" u="none" strike="noStrike" cap="none" dirty="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97" name="Google Shape;29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3748" y="1615185"/>
            <a:ext cx="2084402" cy="138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2" descr="안전신문 모바일 사이트, 코로나19 확산에 전국 119종합상황실 철통 ..."/>
          <p:cNvPicPr preferRelativeResize="0"/>
          <p:nvPr/>
        </p:nvPicPr>
        <p:blipFill rotWithShape="1">
          <a:blip r:embed="rId6">
            <a:alphaModFix/>
          </a:blip>
          <a:srcRect l="1" r="4253"/>
          <a:stretch/>
        </p:blipFill>
        <p:spPr>
          <a:xfrm>
            <a:off x="6865975" y="1615185"/>
            <a:ext cx="2084402" cy="138905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2"/>
          <p:cNvSpPr/>
          <p:nvPr/>
        </p:nvSpPr>
        <p:spPr>
          <a:xfrm>
            <a:off x="3703183" y="3242710"/>
            <a:ext cx="2425531" cy="92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Contact the general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information room</a:t>
            </a:r>
          </a:p>
        </p:txBody>
      </p:sp>
      <p:sp>
        <p:nvSpPr>
          <p:cNvPr id="300" name="Google Shape;300;p22"/>
          <p:cNvSpPr/>
          <p:nvPr/>
        </p:nvSpPr>
        <p:spPr>
          <a:xfrm>
            <a:off x="6233010" y="3627618"/>
            <a:ext cx="5434734" cy="41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4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Automatic telephone number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4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identification (ANI)</a:t>
            </a:r>
            <a:endParaRPr dirty="0"/>
          </a:p>
        </p:txBody>
      </p:sp>
      <p:sp>
        <p:nvSpPr>
          <p:cNvPr id="301" name="Google Shape;301;p22"/>
          <p:cNvSpPr/>
          <p:nvPr/>
        </p:nvSpPr>
        <p:spPr>
          <a:xfrm>
            <a:off x="6233010" y="4250361"/>
            <a:ext cx="4383175" cy="41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4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Geographic information system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(GIS)</a:t>
            </a:r>
            <a:endParaRPr dirty="0"/>
          </a:p>
        </p:txBody>
      </p:sp>
      <p:sp>
        <p:nvSpPr>
          <p:cNvPr id="302" name="Google Shape;302;p22"/>
          <p:cNvSpPr/>
          <p:nvPr/>
        </p:nvSpPr>
        <p:spPr>
          <a:xfrm>
            <a:off x="6269423" y="3239757"/>
            <a:ext cx="362776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Check location and equipment </a:t>
            </a:r>
            <a:endParaRPr sz="1800" b="1" dirty="0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3" name="Google Shape;303;p22"/>
          <p:cNvSpPr/>
          <p:nvPr/>
        </p:nvSpPr>
        <p:spPr>
          <a:xfrm>
            <a:off x="143435" y="1408155"/>
            <a:ext cx="9664679" cy="357414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2"/>
          <p:cNvSpPr/>
          <p:nvPr/>
        </p:nvSpPr>
        <p:spPr>
          <a:xfrm>
            <a:off x="3339344" y="5459718"/>
            <a:ext cx="3339205" cy="93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chemeClr val="accent1"/>
                </a:solidFill>
                <a:latin typeface="Malgun Gothic"/>
                <a:ea typeface="Malgun Gothic"/>
                <a:cs typeface="Malgun Gothic"/>
                <a:sym typeface="Malgun Gothic"/>
              </a:rPr>
              <a:t>Departure to the scene from the nearest fire department</a:t>
            </a:r>
            <a:endParaRPr sz="1800" b="1" dirty="0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06" name="Google Shape;306;p2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07" name="Google Shape;307;p2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08" name="Google Shape;308;p2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9" name="Google Shape;309;p2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0" name="Google Shape;310;p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2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직사각형 1">
            <a:extLst>
              <a:ext uri="{FF2B5EF4-FFF2-40B4-BE49-F238E27FC236}">
                <a16:creationId xmlns:a16="http://schemas.microsoft.com/office/drawing/2014/main" id="{750AA31B-971B-4D8E-AD62-55901A7643F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12">
            <a:extLst>
              <a:ext uri="{FF2B5EF4-FFF2-40B4-BE49-F238E27FC236}">
                <a16:creationId xmlns:a16="http://schemas.microsoft.com/office/drawing/2014/main" id="{428893E4-4BFA-415C-AAB7-0CEB98896C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E9A8248-7F9F-4DE9-B1F9-06DA1C273D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04" name="Google Shape;304;p22"/>
          <p:cNvSpPr/>
          <p:nvPr/>
        </p:nvSpPr>
        <p:spPr>
          <a:xfrm>
            <a:off x="4390570" y="4588193"/>
            <a:ext cx="1237049" cy="8458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9400AEE3-11A7-4F4C-8D34-D7AA51567D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F5A107C9-CBA6-4191-90E3-84B04B29FB3B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BFBC4BA-733A-4F46-9CC5-49912298D185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39625DA-B4EA-4175-8270-C2A454C1309A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7B93FA9-E7AF-4C86-955C-8F6E346FC60B}"/>
              </a:ext>
            </a:extLst>
          </p:cNvPr>
          <p:cNvSpPr/>
          <p:nvPr/>
        </p:nvSpPr>
        <p:spPr>
          <a:xfrm>
            <a:off x="8441692" y="6483227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Google Shape;219;p19">
            <a:extLst>
              <a:ext uri="{FF2B5EF4-FFF2-40B4-BE49-F238E27FC236}">
                <a16:creationId xmlns:a16="http://schemas.microsoft.com/office/drawing/2014/main" id="{C5E94822-D41A-4410-91B7-2445FBABF8E0}"/>
              </a:ext>
            </a:extLst>
          </p:cNvPr>
          <p:cNvSpPr/>
          <p:nvPr/>
        </p:nvSpPr>
        <p:spPr>
          <a:xfrm>
            <a:off x="418216" y="21100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18;p19">
            <a:extLst>
              <a:ext uri="{FF2B5EF4-FFF2-40B4-BE49-F238E27FC236}">
                <a16:creationId xmlns:a16="http://schemas.microsoft.com/office/drawing/2014/main" id="{0E1451D7-B9E8-43CF-B5A3-FE16AF0AC520}"/>
              </a:ext>
            </a:extLst>
          </p:cNvPr>
          <p:cNvSpPr/>
          <p:nvPr/>
        </p:nvSpPr>
        <p:spPr>
          <a:xfrm>
            <a:off x="975848" y="215069"/>
            <a:ext cx="8532278" cy="70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Procedure of </a:t>
            </a:r>
            <a:r>
              <a:rPr 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Calibri"/>
                <a:cs typeface="Calibri"/>
                <a:sym typeface="Calibri"/>
              </a:rPr>
              <a:t>119</a:t>
            </a: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 Reporting System</a:t>
            </a:r>
            <a:endParaRPr sz="26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sym typeface="Arial"/>
            </a:endParaRPr>
          </a:p>
        </p:txBody>
      </p:sp>
      <p:sp>
        <p:nvSpPr>
          <p:cNvPr id="35" name="다이아몬드 27">
            <a:extLst>
              <a:ext uri="{FF2B5EF4-FFF2-40B4-BE49-F238E27FC236}">
                <a16:creationId xmlns:a16="http://schemas.microsoft.com/office/drawing/2014/main" id="{F6CDE8B6-A348-4E8B-9ED8-F8882E9827D7}"/>
              </a:ext>
            </a:extLst>
          </p:cNvPr>
          <p:cNvSpPr/>
          <p:nvPr/>
        </p:nvSpPr>
        <p:spPr>
          <a:xfrm>
            <a:off x="1131208" y="340557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27">
            <a:extLst>
              <a:ext uri="{FF2B5EF4-FFF2-40B4-BE49-F238E27FC236}">
                <a16:creationId xmlns:a16="http://schemas.microsoft.com/office/drawing/2014/main" id="{6C67CC59-1C85-42F6-886E-AF8B9654C469}"/>
              </a:ext>
            </a:extLst>
          </p:cNvPr>
          <p:cNvSpPr/>
          <p:nvPr/>
        </p:nvSpPr>
        <p:spPr>
          <a:xfrm>
            <a:off x="3545741" y="340216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다이아몬드 27">
            <a:extLst>
              <a:ext uri="{FF2B5EF4-FFF2-40B4-BE49-F238E27FC236}">
                <a16:creationId xmlns:a16="http://schemas.microsoft.com/office/drawing/2014/main" id="{BDA60CEB-F584-46A2-B3C4-DF4F0EA86536}"/>
              </a:ext>
            </a:extLst>
          </p:cNvPr>
          <p:cNvSpPr/>
          <p:nvPr/>
        </p:nvSpPr>
        <p:spPr>
          <a:xfrm>
            <a:off x="6109975" y="342178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558</Words>
  <Application>Microsoft Office PowerPoint</Application>
  <PresentationFormat>사용자 지정</PresentationFormat>
  <Paragraphs>155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Calibri</vt:lpstr>
      <vt:lpstr>맑은 고딕</vt:lpstr>
      <vt:lpstr>Stardos Stencil</vt:lpstr>
      <vt:lpstr>Segoe UI Black</vt:lpstr>
      <vt:lpstr>맑은 고딕</vt:lpstr>
      <vt:lpstr>Arial</vt:lpstr>
      <vt:lpstr>Arial Black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Nguyen</dc:creator>
  <cp:lastModifiedBy>park</cp:lastModifiedBy>
  <cp:revision>45</cp:revision>
  <dcterms:modified xsi:type="dcterms:W3CDTF">2020-10-20T12:54:34Z</dcterms:modified>
</cp:coreProperties>
</file>