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899650" cy="687546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Segoe UI Black" panose="020B0A02040204020203" pitchFamily="34" charset="0"/>
      <p:bold r:id="rId18"/>
      <p:boldItalic r:id="rId19"/>
    </p:embeddedFont>
    <p:embeddedFont>
      <p:font typeface="맑은 고딕" panose="020B0503020000020004" pitchFamily="50" charset="-127"/>
      <p:regular r:id="rId16"/>
      <p:bold r:id="rId17"/>
    </p:embeddedFont>
    <p:embeddedFont>
      <p:font typeface="Arial Black" panose="020B0A04020102020204" pitchFamily="34" charset="0"/>
      <p:bold r:id="rId20"/>
    </p:embeddedFont>
    <p:embeddedFont>
      <p:font typeface="Stardos Stencil" panose="020B0600000101010101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E4"/>
    <a:srgbClr val="E6E6E6"/>
    <a:srgbClr val="A19D97"/>
    <a:srgbClr val="7BCAD7"/>
    <a:srgbClr val="FFFFFF"/>
    <a:srgbClr val="FFFEFA"/>
    <a:srgbClr val="4472C4"/>
    <a:srgbClr val="FFF7F2"/>
    <a:srgbClr val="FAFEDB"/>
    <a:srgbClr val="FB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54" y="96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3558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/>
            </a:lvl1pPr>
            <a:lvl2pPr lvl="1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/>
            </a:lvl2pPr>
            <a:lvl3pPr lvl="2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/>
            </a:lvl3pPr>
            <a:lvl4pPr lvl="3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4pPr>
            <a:lvl5pPr lvl="4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5pPr>
            <a:lvl6pPr lvl="5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6pPr>
            <a:lvl7pPr lvl="6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7pPr>
            <a:lvl8pPr lvl="7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8pPr>
            <a:lvl9pPr lvl="8" algn="ctr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68616" y="-257741"/>
            <a:ext cx="4362418" cy="85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238425" y="2212067"/>
            <a:ext cx="5826637" cy="213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907329" y="139329"/>
            <a:ext cx="5826637" cy="628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15"/>
              <a:buFont typeface="Calibri"/>
              <a:buNone/>
              <a:defRPr sz="601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2005"/>
              <a:buNone/>
              <a:defRPr sz="200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805"/>
              <a:buNone/>
              <a:defRPr sz="180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rgbClr val="888888"/>
              </a:buClr>
              <a:buSzPts val="1604"/>
              <a:buNone/>
              <a:defRPr sz="160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011698" y="1830274"/>
            <a:ext cx="4207351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81892" y="2511454"/>
            <a:ext cx="4188015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5011698" y="1685444"/>
            <a:ext cx="4208641" cy="826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406"/>
              <a:buNone/>
              <a:defRPr sz="2406" b="1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None/>
              <a:defRPr sz="2004" b="1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None/>
              <a:defRPr sz="1804" b="1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5011698" y="2511454"/>
            <a:ext cx="4208641" cy="369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2308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Char char="•"/>
              <a:defRPr sz="3208"/>
            </a:lvl1pPr>
            <a:lvl2pPr marL="914400" lvl="1" indent="-406844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Char char="•"/>
              <a:defRPr sz="2807"/>
            </a:lvl2pPr>
            <a:lvl3pPr marL="1371600" lvl="2" indent="-381381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Char char="•"/>
              <a:defRPr sz="2406"/>
            </a:lvl3pPr>
            <a:lvl4pPr marL="1828800" lvl="3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4pPr>
            <a:lvl5pPr marL="2286000" lvl="4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5pPr>
            <a:lvl6pPr marL="2743200" lvl="5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6pPr>
            <a:lvl7pPr marL="3200400" lvl="6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7pPr>
            <a:lvl8pPr marL="3657600" lvl="7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8pPr>
            <a:lvl9pPr marL="4114800" lvl="8" indent="-355917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Char char="•"/>
              <a:defRPr sz="2004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8"/>
              <a:buFont typeface="Calibri"/>
              <a:buNone/>
              <a:defRPr sz="320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208641" y="989941"/>
            <a:ext cx="5011698" cy="48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3208"/>
              <a:buFont typeface="Arial"/>
              <a:buNone/>
              <a:defRPr sz="32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None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None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None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81890" y="2062639"/>
            <a:ext cx="3192895" cy="382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1604"/>
              <a:buNone/>
              <a:defRPr sz="1604"/>
            </a:lvl1pPr>
            <a:lvl2pPr marL="914400" lvl="1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404"/>
              <a:buNone/>
              <a:defRPr sz="1404"/>
            </a:lvl2pPr>
            <a:lvl3pPr marL="1371600" lvl="2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203"/>
              <a:buNone/>
              <a:defRPr sz="1203"/>
            </a:lvl3pPr>
            <a:lvl4pPr marL="1828800" lvl="3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4pPr>
            <a:lvl5pPr marL="2286000" lvl="4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5pPr>
            <a:lvl6pPr marL="2743200" lvl="5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6pPr>
            <a:lvl7pPr marL="3200400" lvl="6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7pPr>
            <a:lvl8pPr marL="3657600" lvl="7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8pPr>
            <a:lvl9pPr marL="4114800" lvl="8" indent="-228600" algn="l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003"/>
              <a:buNone/>
              <a:defRPr sz="100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1"/>
              <a:buFont typeface="Calibri"/>
              <a:buNone/>
              <a:defRPr sz="44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844" algn="l" rtl="0">
              <a:lnSpc>
                <a:spcPct val="90000"/>
              </a:lnSpc>
              <a:spcBef>
                <a:spcPts val="1003"/>
              </a:spcBef>
              <a:spcAft>
                <a:spcPts val="0"/>
              </a:spcAft>
              <a:buClr>
                <a:schemeClr val="dk1"/>
              </a:buClr>
              <a:buSzPts val="2807"/>
              <a:buFont typeface="Arial"/>
              <a:buChar char="•"/>
              <a:defRPr sz="28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381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406"/>
              <a:buFont typeface="Arial"/>
              <a:buChar char="•"/>
              <a:defRPr sz="24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9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2005"/>
              <a:buFont typeface="Arial"/>
              <a:buChar char="•"/>
              <a:defRPr sz="20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3217" algn="l" rtl="0">
              <a:lnSpc>
                <a:spcPct val="90000"/>
              </a:lnSpc>
              <a:spcBef>
                <a:spcPts val="501"/>
              </a:spcBef>
              <a:spcAft>
                <a:spcPts val="0"/>
              </a:spcAft>
              <a:buClr>
                <a:schemeClr val="dk1"/>
              </a:buClr>
              <a:buSzPts val="1805"/>
              <a:buFont typeface="Arial"/>
              <a:buChar char="•"/>
              <a:defRPr sz="18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20581" y="1312250"/>
            <a:ext cx="1407491" cy="369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-22906" y="1236554"/>
            <a:ext cx="204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0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Episode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.2]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553" y="4089938"/>
            <a:ext cx="5145087" cy="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552" y="1728540"/>
            <a:ext cx="5145087" cy="492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3"/>
          <p:cNvGrpSpPr/>
          <p:nvPr/>
        </p:nvGrpSpPr>
        <p:grpSpPr>
          <a:xfrm>
            <a:off x="6652303" y="5630878"/>
            <a:ext cx="2820276" cy="1180814"/>
            <a:chOff x="420304" y="5584560"/>
            <a:chExt cx="2820276" cy="1180814"/>
          </a:xfrm>
        </p:grpSpPr>
        <p:grpSp>
          <p:nvGrpSpPr>
            <p:cNvPr id="98" name="Google Shape;98;p13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99" name="Google Shape;99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1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3"/>
          <p:cNvSpPr/>
          <p:nvPr/>
        </p:nvSpPr>
        <p:spPr>
          <a:xfrm>
            <a:off x="-1993527" y="1943227"/>
            <a:ext cx="9541698" cy="13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Korean Words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For Emergency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Situations</a:t>
            </a:r>
            <a:endParaRPr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18165" y="1073791"/>
            <a:ext cx="3226250" cy="344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8;p13">
            <a:extLst>
              <a:ext uri="{FF2B5EF4-FFF2-40B4-BE49-F238E27FC236}">
                <a16:creationId xmlns:a16="http://schemas.microsoft.com/office/drawing/2014/main" id="{BBE11683-FE84-45A2-BD8C-272966024C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264" t="95489" r="-52264"/>
          <a:stretch/>
        </p:blipFill>
        <p:spPr>
          <a:xfrm>
            <a:off x="5172635" y="6565392"/>
            <a:ext cx="9897192" cy="31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F951AA6-B695-48FE-93C7-9603EF4657B9}"/>
              </a:ext>
            </a:extLst>
          </p:cNvPr>
          <p:cNvSpPr/>
          <p:nvPr/>
        </p:nvSpPr>
        <p:spPr>
          <a:xfrm>
            <a:off x="6552022" y="653581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D395AA-2F6F-4ECA-ABA2-C079D9BE4FED}"/>
              </a:ext>
            </a:extLst>
          </p:cNvPr>
          <p:cNvSpPr/>
          <p:nvPr/>
        </p:nvSpPr>
        <p:spPr>
          <a:xfrm>
            <a:off x="7283860" y="653516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EC540B3-04EE-4CFC-B49E-07969FF78357}"/>
              </a:ext>
            </a:extLst>
          </p:cNvPr>
          <p:cNvSpPr/>
          <p:nvPr/>
        </p:nvSpPr>
        <p:spPr>
          <a:xfrm>
            <a:off x="7992527" y="654571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CB34893-98BD-44A2-8571-F0797C74AE9F}"/>
              </a:ext>
            </a:extLst>
          </p:cNvPr>
          <p:cNvSpPr/>
          <p:nvPr/>
        </p:nvSpPr>
        <p:spPr>
          <a:xfrm>
            <a:off x="8536049" y="648558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86170B7-B504-488F-AF6F-536F294A929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160706" y="5480919"/>
            <a:ext cx="1840127" cy="92557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E29B0E1-7B69-450A-9F43-026D24F9D1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55" y="5509286"/>
            <a:ext cx="2443633" cy="96194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/>
          <p:nvPr/>
        </p:nvSpPr>
        <p:spPr>
          <a:xfrm>
            <a:off x="951567" y="2745037"/>
            <a:ext cx="7806949" cy="215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Korean Words for Emergency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Situations_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Actions Upon Detecting A Fire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_ 5p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2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Call 119_ 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6p</a:t>
            </a:r>
            <a:endParaRPr sz="2400" dirty="0"/>
          </a:p>
        </p:txBody>
      </p:sp>
      <p:sp>
        <p:nvSpPr>
          <p:cNvPr id="111" name="Google Shape;111;p14"/>
          <p:cNvSpPr/>
          <p:nvPr/>
        </p:nvSpPr>
        <p:spPr>
          <a:xfrm>
            <a:off x="-376714" y="1256361"/>
            <a:ext cx="26565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</a:t>
            </a:r>
            <a:r>
              <a:rPr lang="en-US" sz="2400" b="0" i="0" u="none" strike="noStrike" cap="none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ontents</a:t>
            </a:r>
            <a:endParaRPr sz="2400" b="0" i="0" u="none" strike="noStrike" cap="none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2510906" y="1526392"/>
            <a:ext cx="6537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dirty="0">
                <a:latin typeface="Calibri"/>
                <a:cs typeface="Calibri"/>
                <a:sym typeface="Calibri"/>
              </a:rPr>
              <a:t>Korean Words for Emergency Situations</a:t>
            </a:r>
            <a:endParaRPr sz="2800" dirty="0"/>
          </a:p>
        </p:txBody>
      </p:sp>
      <p:cxnSp>
        <p:nvCxnSpPr>
          <p:cNvPr id="113" name="Google Shape;113;p14"/>
          <p:cNvCxnSpPr/>
          <p:nvPr/>
        </p:nvCxnSpPr>
        <p:spPr>
          <a:xfrm>
            <a:off x="2397115" y="1425639"/>
            <a:ext cx="0" cy="76944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4" name="Google Shape;114;p14"/>
          <p:cNvSpPr/>
          <p:nvPr/>
        </p:nvSpPr>
        <p:spPr>
          <a:xfrm>
            <a:off x="2123998" y="1315307"/>
            <a:ext cx="204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[Episode.2]</a:t>
            </a:r>
            <a:endParaRPr sz="20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14"/>
          <p:cNvGrpSpPr/>
          <p:nvPr/>
        </p:nvGrpSpPr>
        <p:grpSpPr>
          <a:xfrm>
            <a:off x="420304" y="5584560"/>
            <a:ext cx="2820276" cy="1180814"/>
            <a:chOff x="420304" y="5584560"/>
            <a:chExt cx="2820276" cy="1180814"/>
          </a:xfrm>
        </p:grpSpPr>
        <p:grpSp>
          <p:nvGrpSpPr>
            <p:cNvPr id="116" name="Google Shape;116;p14"/>
            <p:cNvGrpSpPr/>
            <p:nvPr/>
          </p:nvGrpSpPr>
          <p:grpSpPr>
            <a:xfrm>
              <a:off x="1097108" y="5910484"/>
              <a:ext cx="1240472" cy="819190"/>
              <a:chOff x="1109808" y="5910484"/>
              <a:chExt cx="1240472" cy="819190"/>
            </a:xfrm>
          </p:grpSpPr>
          <p:pic>
            <p:nvPicPr>
              <p:cNvPr id="117" name="Google Shape;117;p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109808" y="5910484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" name="Google Shape;118;p1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9132" y="5910484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9" name="Google Shape;11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0304" y="5907187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64786" y="5584560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44781" y="4158136"/>
            <a:ext cx="2828820" cy="25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FCE36CA-46B6-4E2D-9A27-36CF513B7200}"/>
              </a:ext>
            </a:extLst>
          </p:cNvPr>
          <p:cNvSpPr/>
          <p:nvPr/>
        </p:nvSpPr>
        <p:spPr>
          <a:xfrm>
            <a:off x="7844118" y="134471"/>
            <a:ext cx="1990164" cy="783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91551AC-070F-4F4D-88A5-49D4E06FA9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422811" y="203472"/>
            <a:ext cx="1250790" cy="6291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9CE2CE7-6869-46B7-9AE7-35F252F291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4" y="194697"/>
            <a:ext cx="1661012" cy="653860"/>
          </a:xfrm>
          <a:prstGeom prst="rect">
            <a:avLst/>
          </a:prstGeom>
        </p:spPr>
      </p:pic>
      <p:pic>
        <p:nvPicPr>
          <p:cNvPr id="18" name="Google Shape;109;p14">
            <a:extLst>
              <a:ext uri="{FF2B5EF4-FFF2-40B4-BE49-F238E27FC236}">
                <a16:creationId xmlns:a16="http://schemas.microsoft.com/office/drawing/2014/main" id="{0770535B-DF26-4B10-B0C0-78B6BD8CEE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" t="96017" r="59263" b="165"/>
          <a:stretch/>
        </p:blipFill>
        <p:spPr>
          <a:xfrm>
            <a:off x="0" y="6526141"/>
            <a:ext cx="4030434" cy="26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2BE3F4AC-5143-49E6-8D1D-3EC32EFF1E13}"/>
              </a:ext>
            </a:extLst>
          </p:cNvPr>
          <p:cNvSpPr/>
          <p:nvPr/>
        </p:nvSpPr>
        <p:spPr>
          <a:xfrm>
            <a:off x="318650" y="6490097"/>
            <a:ext cx="73930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E554701B-1A19-4A59-A09F-089A1D94300C}"/>
              </a:ext>
            </a:extLst>
          </p:cNvPr>
          <p:cNvSpPr/>
          <p:nvPr/>
        </p:nvSpPr>
        <p:spPr>
          <a:xfrm>
            <a:off x="1050488" y="6489442"/>
            <a:ext cx="69121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0EC5783-4296-474F-82F3-33D7BF5BC8EF}"/>
              </a:ext>
            </a:extLst>
          </p:cNvPr>
          <p:cNvSpPr/>
          <p:nvPr/>
        </p:nvSpPr>
        <p:spPr>
          <a:xfrm>
            <a:off x="1755295" y="6499990"/>
            <a:ext cx="623890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C97C348-A99F-4727-A7AC-561E2F58BC93}"/>
              </a:ext>
            </a:extLst>
          </p:cNvPr>
          <p:cNvSpPr/>
          <p:nvPr/>
        </p:nvSpPr>
        <p:spPr>
          <a:xfrm>
            <a:off x="2302677" y="6439860"/>
            <a:ext cx="109972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074" y="1645337"/>
            <a:ext cx="4360131" cy="3996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6"/>
          <p:cNvGrpSpPr/>
          <p:nvPr/>
        </p:nvGrpSpPr>
        <p:grpSpPr>
          <a:xfrm>
            <a:off x="1003148" y="1291227"/>
            <a:ext cx="5200808" cy="1568450"/>
            <a:chOff x="1250315" y="1896146"/>
            <a:chExt cx="4806950" cy="1568450"/>
          </a:xfrm>
        </p:grpSpPr>
        <p:sp>
          <p:nvSpPr>
            <p:cNvPr id="144" name="Google Shape;144;p16"/>
            <p:cNvSpPr/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" name="Google Shape;145;p16"/>
            <p:cNvGrpSpPr/>
            <p:nvPr/>
          </p:nvGrpSpPr>
          <p:grpSpPr>
            <a:xfrm>
              <a:off x="1250315" y="2418080"/>
              <a:ext cx="4806950" cy="635"/>
              <a:chOff x="1250315" y="2418080"/>
              <a:chExt cx="4806950" cy="635"/>
            </a:xfrm>
          </p:grpSpPr>
          <p:cxnSp>
            <p:nvCxnSpPr>
              <p:cNvPr id="146" name="Google Shape;146;p16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" name="Google Shape;147;p16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48" name="Google Shape;148;p16"/>
          <p:cNvGrpSpPr/>
          <p:nvPr/>
        </p:nvGrpSpPr>
        <p:grpSpPr>
          <a:xfrm>
            <a:off x="1073020" y="4014212"/>
            <a:ext cx="5109666" cy="1569660"/>
            <a:chOff x="1250315" y="4483984"/>
            <a:chExt cx="4659777" cy="1408591"/>
          </a:xfrm>
        </p:grpSpPr>
        <p:sp>
          <p:nvSpPr>
            <p:cNvPr id="149" name="Google Shape;149;p16"/>
            <p:cNvSpPr/>
            <p:nvPr/>
          </p:nvSpPr>
          <p:spPr>
            <a:xfrm rot="10800000" flipH="1">
              <a:off x="3025777" y="4483984"/>
              <a:ext cx="1067435" cy="140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D966"/>
                </a:buClr>
                <a:buSzPts val="9600"/>
                <a:buFont typeface="Calibri"/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" name="Google Shape;150;p16"/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1" name="Google Shape;151;p16"/>
              <p:cNvCxnSpPr/>
              <p:nvPr/>
            </p:nvCxnSpPr>
            <p:spPr>
              <a:xfrm>
                <a:off x="1250315" y="5468619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6"/>
              <p:cNvCxnSpPr/>
              <p:nvPr/>
            </p:nvCxnSpPr>
            <p:spPr>
              <a:xfrm>
                <a:off x="3981597" y="546862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53" name="Google Shape;153;p16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54" name="Google Shape;154;p16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55" name="Google Shape;155;p1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" name="Google Shape;15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6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1128575" y="2075102"/>
            <a:ext cx="5200500" cy="3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October 2018 during a fire from the a house in Kyung Nam, almost everyone was able to escape after hearing the shout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“ </a:t>
            </a:r>
            <a:r>
              <a:rPr lang="en-US" altLang="ko-KR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altLang="ko-K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altLang="ko-K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ko-KR" altLang="en-US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 !! "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for a foreigner who didn’t understand the meaning of the phrase. We need to know basic Korean expressions related to fires and natural disasters to use in an emergency</a:t>
            </a:r>
            <a:endParaRPr dirty="0"/>
          </a:p>
        </p:txBody>
      </p:sp>
      <p:sp>
        <p:nvSpPr>
          <p:cNvPr id="161" name="Google Shape;161;p16"/>
          <p:cNvSpPr/>
          <p:nvPr/>
        </p:nvSpPr>
        <p:spPr>
          <a:xfrm>
            <a:off x="418216" y="22095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그림 15">
            <a:extLst>
              <a:ext uri="{FF2B5EF4-FFF2-40B4-BE49-F238E27FC236}">
                <a16:creationId xmlns:a16="http://schemas.microsoft.com/office/drawing/2014/main" id="{6E245A90-A96C-455C-ACA2-70B10E685A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92" y="536634"/>
            <a:ext cx="1661012" cy="653860"/>
          </a:xfrm>
          <a:prstGeom prst="rect">
            <a:avLst/>
          </a:prstGeom>
        </p:spPr>
      </p:pic>
      <p:pic>
        <p:nvPicPr>
          <p:cNvPr id="27" name="Google Shape;141;p16">
            <a:extLst>
              <a:ext uri="{FF2B5EF4-FFF2-40B4-BE49-F238E27FC236}">
                <a16:creationId xmlns:a16="http://schemas.microsoft.com/office/drawing/2014/main" id="{7EAC6E0F-E6B6-461C-A6F5-672A8AE75D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A156EF4B-05B6-4BDC-B7DE-3DF77ADCA62A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DC7A91A-25F3-4318-ABFA-A70BF03F6409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468418DE-950F-4F5B-AB07-DA324FFB76E6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86D3CB3-1447-4BA3-909B-2142748ECAD4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3FC4F2-5920-481B-A411-B4A720C97B91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09AB16D-2DF1-41BE-B831-41088E8B0E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6F94650D-DAF3-43EE-9E87-2F5BD8E5B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sp>
        <p:nvSpPr>
          <p:cNvPr id="162" name="Google Shape;162;p16"/>
          <p:cNvSpPr/>
          <p:nvPr/>
        </p:nvSpPr>
        <p:spPr>
          <a:xfrm>
            <a:off x="965892" y="219420"/>
            <a:ext cx="8336728" cy="62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Calibri"/>
              </a:rPr>
              <a:t>Korean Words for Emergency Situations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7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69" name="Google Shape;169;p17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70" name="Google Shape;170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1" name="Google Shape;171;p17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2" name="Google Shape;17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>
            <a:off x="795612" y="1197289"/>
            <a:ext cx="83084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Remember the sentence - “</a:t>
            </a:r>
            <a:r>
              <a:rPr lang="en-US" altLang="ko-KR" sz="16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6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ko-KR" alt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when there's a fire</a:t>
            </a:r>
          </a:p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If you can’t say this sentence or miss the opportunity to do so, you may lose your chance to live</a:t>
            </a:r>
            <a:endParaRPr sz="1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36156" y="2087823"/>
            <a:ext cx="2739591" cy="211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9" name="Google Shape;179;p17"/>
          <p:cNvSpPr/>
          <p:nvPr/>
        </p:nvSpPr>
        <p:spPr>
          <a:xfrm>
            <a:off x="4424393" y="2746707"/>
            <a:ext cx="4848621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~!!”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Scream to announce a fire to everyone</a:t>
            </a:r>
            <a:endParaRPr dirty="0"/>
          </a:p>
        </p:txBody>
      </p:sp>
      <p:sp>
        <p:nvSpPr>
          <p:cNvPr id="180" name="Google Shape;180;p17"/>
          <p:cNvSpPr/>
          <p:nvPr/>
        </p:nvSpPr>
        <p:spPr>
          <a:xfrm>
            <a:off x="4424393" y="4650674"/>
            <a:ext cx="4531633" cy="136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Daepihaseyo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~!!”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Scream to announce the escape exit to everyone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7163" y="4364421"/>
            <a:ext cx="2739591" cy="2083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B679CEF-BA06-408B-8009-FB448E55169E}"/>
              </a:ext>
            </a:extLst>
          </p:cNvPr>
          <p:cNvSpPr/>
          <p:nvPr/>
        </p:nvSpPr>
        <p:spPr>
          <a:xfrm>
            <a:off x="1067163" y="2746707"/>
            <a:ext cx="325574" cy="478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EF45CB-7C35-44F3-B99D-30AA17A372EF}"/>
              </a:ext>
            </a:extLst>
          </p:cNvPr>
          <p:cNvSpPr/>
          <p:nvPr/>
        </p:nvSpPr>
        <p:spPr>
          <a:xfrm>
            <a:off x="1329984" y="2814918"/>
            <a:ext cx="699247" cy="3522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E6EDDCF-034E-478C-A191-CFDA43B9AA43}"/>
              </a:ext>
            </a:extLst>
          </p:cNvPr>
          <p:cNvSpPr/>
          <p:nvPr/>
        </p:nvSpPr>
        <p:spPr>
          <a:xfrm>
            <a:off x="430087" y="2775046"/>
            <a:ext cx="22685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Bul</a:t>
            </a:r>
            <a:r>
              <a:rPr lang="en-US" altLang="ko-KR" sz="18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altLang="ko-KR" sz="1800" b="1" dirty="0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ko-KR" sz="1800" b="1" dirty="0" err="1">
                <a:solidFill>
                  <a:srgbClr val="EC6305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endParaRPr lang="en-US" altLang="ko-KR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6E234CF3-CA39-4CA7-9DC7-81F6248087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B505E898-6608-43E5-9D06-C1513CB44E50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C72B4FC-C832-43E3-B15A-39DADDFCC25B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5B00767-A872-4EEB-8C63-F702D652A8B1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475B80F-2A00-4869-A90E-E4573D19882A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125A3FF-2A6F-45F9-BA1B-B52F2D31DEA2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9FEE9EF7-DC26-44F9-8961-31FE30F4AF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511541C9-62BA-40CB-8CB0-71F1679C1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sp>
        <p:nvSpPr>
          <p:cNvPr id="36" name="Google Shape;161;p16">
            <a:extLst>
              <a:ext uri="{FF2B5EF4-FFF2-40B4-BE49-F238E27FC236}">
                <a16:creationId xmlns:a16="http://schemas.microsoft.com/office/drawing/2014/main" id="{FD7EE426-82A3-483B-86E5-68A1B638039F}"/>
              </a:ext>
            </a:extLst>
          </p:cNvPr>
          <p:cNvSpPr/>
          <p:nvPr/>
        </p:nvSpPr>
        <p:spPr>
          <a:xfrm>
            <a:off x="418216" y="22095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62;p16">
            <a:extLst>
              <a:ext uri="{FF2B5EF4-FFF2-40B4-BE49-F238E27FC236}">
                <a16:creationId xmlns:a16="http://schemas.microsoft.com/office/drawing/2014/main" id="{722516E8-920D-4EEB-8906-B4EF03B4F16F}"/>
              </a:ext>
            </a:extLst>
          </p:cNvPr>
          <p:cNvSpPr/>
          <p:nvPr/>
        </p:nvSpPr>
        <p:spPr>
          <a:xfrm>
            <a:off x="965892" y="219420"/>
            <a:ext cx="7973572" cy="62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Calibri"/>
              </a:rPr>
              <a:t>Korean Words for Emergency Situations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9" name="다이아몬드 27">
            <a:extLst>
              <a:ext uri="{FF2B5EF4-FFF2-40B4-BE49-F238E27FC236}">
                <a16:creationId xmlns:a16="http://schemas.microsoft.com/office/drawing/2014/main" id="{2D72ECD9-2FEA-43B8-A824-24E2B32DB8ED}"/>
              </a:ext>
            </a:extLst>
          </p:cNvPr>
          <p:cNvSpPr/>
          <p:nvPr/>
        </p:nvSpPr>
        <p:spPr>
          <a:xfrm>
            <a:off x="2340279" y="1359481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8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188" name="Google Shape;188;p18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189" name="Google Shape;189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1" name="Google Shape;191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18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96" name="Google Shape;196;p18"/>
          <p:cNvSpPr/>
          <p:nvPr/>
        </p:nvSpPr>
        <p:spPr>
          <a:xfrm>
            <a:off x="4249315" y="1942272"/>
            <a:ext cx="7556464" cy="9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oa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chu se 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~!!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Scream for rescue</a:t>
            </a:r>
            <a:endParaRPr dirty="0"/>
          </a:p>
        </p:txBody>
      </p:sp>
      <p:sp>
        <p:nvSpPr>
          <p:cNvPr id="197" name="Google Shape;197;p18"/>
          <p:cNvSpPr/>
          <p:nvPr/>
        </p:nvSpPr>
        <p:spPr>
          <a:xfrm>
            <a:off x="4249315" y="4130292"/>
            <a:ext cx="7556464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sưn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/ “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Cham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kam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man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ryo</a:t>
            </a: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chu se </a:t>
            </a:r>
            <a:r>
              <a:rPr lang="en-US" sz="1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~”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 that help when calling 119</a:t>
            </a:r>
            <a:endParaRPr dirty="0"/>
          </a:p>
        </p:txBody>
      </p:sp>
      <p:pic>
        <p:nvPicPr>
          <p:cNvPr id="198" name="Google Shape;19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8161" y="1401496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58160" y="3949019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그림 15">
            <a:extLst>
              <a:ext uri="{FF2B5EF4-FFF2-40B4-BE49-F238E27FC236}">
                <a16:creationId xmlns:a16="http://schemas.microsoft.com/office/drawing/2014/main" id="{A18D0FE8-E383-4C09-BDE8-519FCF06B3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621" y="484591"/>
            <a:ext cx="1661012" cy="653860"/>
          </a:xfrm>
          <a:prstGeom prst="rect">
            <a:avLst/>
          </a:prstGeom>
        </p:spPr>
      </p:pic>
      <p:pic>
        <p:nvPicPr>
          <p:cNvPr id="21" name="Google Shape;141;p16">
            <a:extLst>
              <a:ext uri="{FF2B5EF4-FFF2-40B4-BE49-F238E27FC236}">
                <a16:creationId xmlns:a16="http://schemas.microsoft.com/office/drawing/2014/main" id="{62990313-A693-4BA7-A22C-F5F4A976C7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id="{E8606FB5-B47D-4884-A4BB-A23F138C64A2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E1EB463-BA64-4BDF-A68D-5DAAFFA13207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162C63A-17BD-47E2-A0A9-797EBFD77043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638C86D-6C59-4B9C-B1A5-C14AEBE6F7BC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4158BE2-9694-41F4-837D-001102A6953B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356EEAC9-2A8A-4D0F-A687-E3F297B730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8B6151A1-F283-43CC-A2DB-CDC3CC0779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sp>
        <p:nvSpPr>
          <p:cNvPr id="31" name="Google Shape;161;p16">
            <a:extLst>
              <a:ext uri="{FF2B5EF4-FFF2-40B4-BE49-F238E27FC236}">
                <a16:creationId xmlns:a16="http://schemas.microsoft.com/office/drawing/2014/main" id="{5ABF4F54-B62D-48D7-B09F-DA76B8E52D56}"/>
              </a:ext>
            </a:extLst>
          </p:cNvPr>
          <p:cNvSpPr/>
          <p:nvPr/>
        </p:nvSpPr>
        <p:spPr>
          <a:xfrm>
            <a:off x="418216" y="220956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2;p16">
            <a:extLst>
              <a:ext uri="{FF2B5EF4-FFF2-40B4-BE49-F238E27FC236}">
                <a16:creationId xmlns:a16="http://schemas.microsoft.com/office/drawing/2014/main" id="{D135F78F-FDA5-486F-A328-5956397E9E63}"/>
              </a:ext>
            </a:extLst>
          </p:cNvPr>
          <p:cNvSpPr/>
          <p:nvPr/>
        </p:nvSpPr>
        <p:spPr>
          <a:xfrm>
            <a:off x="965892" y="219420"/>
            <a:ext cx="7973572" cy="62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sym typeface="Calibri"/>
              </a:rPr>
              <a:t>Korean Words for Emergency Situations</a:t>
            </a:r>
            <a:endParaRPr lang="en-US" sz="2700" b="1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19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06" name="Google Shape;206;p19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07" name="Google Shape;207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9" name="Google Shape;209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19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12" name="Google Shape;212;p19"/>
          <p:cNvSpPr/>
          <p:nvPr/>
        </p:nvSpPr>
        <p:spPr>
          <a:xfrm>
            <a:off x="330289" y="235581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9"/>
          <p:cNvSpPr/>
          <p:nvPr/>
        </p:nvSpPr>
        <p:spPr>
          <a:xfrm>
            <a:off x="960048" y="213335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Actions Upon Detecting A Fire</a:t>
            </a:r>
            <a:endParaRPr lang="en-US"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8">
            <a:alphaModFix/>
          </a:blip>
          <a:srcRect b="4929"/>
          <a:stretch/>
        </p:blipFill>
        <p:spPr>
          <a:xfrm>
            <a:off x="835228" y="1711355"/>
            <a:ext cx="2552331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73660" y="1711355"/>
            <a:ext cx="2552330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10">
            <a:alphaModFix/>
          </a:blip>
          <a:srcRect l="2482" t="-479" r="782" b="16661"/>
          <a:stretch/>
        </p:blipFill>
        <p:spPr>
          <a:xfrm>
            <a:off x="6616611" y="1711355"/>
            <a:ext cx="2651707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7" name="Google Shape;217;p19"/>
          <p:cNvSpPr/>
          <p:nvPr/>
        </p:nvSpPr>
        <p:spPr>
          <a:xfrm>
            <a:off x="730708" y="4565950"/>
            <a:ext cx="2761370" cy="74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Bul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r>
              <a:rPr lang="en-US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Scream to announce a fire</a:t>
            </a:r>
            <a:endParaRPr sz="1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3673660" y="4578223"/>
            <a:ext cx="25523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Evacuate to a safe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through exits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/>
          <p:nvPr/>
        </p:nvSpPr>
        <p:spPr>
          <a:xfrm>
            <a:off x="6616611" y="4583549"/>
            <a:ext cx="2756005" cy="77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119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upon reaching a</a:t>
            </a:r>
            <a:r>
              <a:rPr lang="ko-KR" alt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place</a:t>
            </a: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4A57732-8519-4D36-AD2A-B67B45022ACA}"/>
              </a:ext>
            </a:extLst>
          </p:cNvPr>
          <p:cNvSpPr/>
          <p:nvPr/>
        </p:nvSpPr>
        <p:spPr>
          <a:xfrm>
            <a:off x="1649506" y="1720320"/>
            <a:ext cx="654424" cy="377421"/>
          </a:xfrm>
          <a:prstGeom prst="rect">
            <a:avLst/>
          </a:prstGeom>
          <a:solidFill>
            <a:srgbClr val="FBFFDA"/>
          </a:solidFill>
          <a:ln>
            <a:solidFill>
              <a:srgbClr val="FAFE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Google Shape;141;p16">
            <a:extLst>
              <a:ext uri="{FF2B5EF4-FFF2-40B4-BE49-F238E27FC236}">
                <a16:creationId xmlns:a16="http://schemas.microsoft.com/office/drawing/2014/main" id="{574D58D3-6A31-410F-8919-4EFF3A61A2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011BDE21-C2D3-4114-A503-8E0FA16103D9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CB7D870-EB4E-4C58-A941-E898B9975358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DC9AA2A-4C80-4BD1-8BFF-B3584382512C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E6B452D-8E59-4785-810D-76156E71A837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FFA5DF1-437F-4797-BDC9-8392A1597A62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E3F2649B-013F-4C37-949F-D8BC827D6A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BAA17BC-CA99-44FC-B905-54A0CFDC10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8" y="0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0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26" name="Google Shape;226;p20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27" name="Google Shape;227;p2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2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20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355463" y="227642"/>
            <a:ext cx="450761" cy="492009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6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/>
          <p:nvPr/>
        </p:nvSpPr>
        <p:spPr>
          <a:xfrm>
            <a:off x="966108" y="227642"/>
            <a:ext cx="6188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Malgun Gothic"/>
                <a:sym typeface="Malgun Gothic"/>
              </a:rPr>
              <a:t>Call 119</a:t>
            </a:r>
            <a:endParaRPr lang="en-US" sz="2700" b="1" i="0" u="none" strike="noStrike" cap="none" dirty="0">
              <a:solidFill>
                <a:schemeClr val="accent1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Malgun Gothic"/>
              <a:sym typeface="Malgun Gothic"/>
            </a:endParaRPr>
          </a:p>
        </p:txBody>
      </p:sp>
      <p:pic>
        <p:nvPicPr>
          <p:cNvPr id="234" name="Google Shape;23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0603" y="2622856"/>
            <a:ext cx="5168284" cy="290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" name="Google Shape;235;p20"/>
          <p:cNvSpPr/>
          <p:nvPr/>
        </p:nvSpPr>
        <p:spPr>
          <a:xfrm>
            <a:off x="868977" y="1621742"/>
            <a:ext cx="82880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to a third-party interpreter service through the interpreter service provider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call 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119 by app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A7FA1C2-3D26-4F2C-BBBF-D3DE1CA00C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12" y="523918"/>
            <a:ext cx="1661012" cy="653860"/>
          </a:xfrm>
          <a:prstGeom prst="rect">
            <a:avLst/>
          </a:prstGeom>
        </p:spPr>
      </p:pic>
      <p:pic>
        <p:nvPicPr>
          <p:cNvPr id="17" name="Google Shape;141;p16">
            <a:extLst>
              <a:ext uri="{FF2B5EF4-FFF2-40B4-BE49-F238E27FC236}">
                <a16:creationId xmlns:a16="http://schemas.microsoft.com/office/drawing/2014/main" id="{4989D2EB-EA31-4F9A-9684-2E3AB8AE36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321CB3-FB60-49BA-A5CC-B87BF6940CCB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082C95B-6847-44B6-909C-5187C0AB8AD2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23898DB-A144-4819-87A6-16EF63F0F0D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07458C2-28EE-4E3F-9A9F-9C6A2A9E2974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442D59C-AF77-4319-B930-649CCFB57CE3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D59ED6D0-066A-40C5-BA9F-8EBE9215080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72A5E86-983A-4F6A-BE76-32023E396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1E42FBE1-CE0D-45B3-A905-C547030393AD}"/>
              </a:ext>
            </a:extLst>
          </p:cNvPr>
          <p:cNvSpPr/>
          <p:nvPr/>
        </p:nvSpPr>
        <p:spPr>
          <a:xfrm>
            <a:off x="2605076" y="1314550"/>
            <a:ext cx="4480658" cy="302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Call 119 when one doesn’t speak Korean</a:t>
            </a:r>
            <a:endParaRPr lang="en-US" altLang="ko-KR"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395"/>
            <a:ext cx="9897192" cy="6875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21"/>
          <p:cNvGrpSpPr/>
          <p:nvPr/>
        </p:nvGrpSpPr>
        <p:grpSpPr>
          <a:xfrm>
            <a:off x="1161325" y="1314276"/>
            <a:ext cx="4806315" cy="1569720"/>
            <a:chOff x="1250315" y="1675936"/>
            <a:chExt cx="4806315" cy="1569720"/>
          </a:xfrm>
        </p:grpSpPr>
        <p:sp>
          <p:nvSpPr>
            <p:cNvPr id="242" name="Google Shape;242;p21"/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244" name="Google Shape;244;p21"/>
              <p:cNvCxnSpPr/>
              <p:nvPr/>
            </p:nvCxnSpPr>
            <p:spPr>
              <a:xfrm>
                <a:off x="125031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45" name="Google Shape;245;p21"/>
              <p:cNvCxnSpPr/>
              <p:nvPr/>
            </p:nvCxnSpPr>
            <p:spPr>
              <a:xfrm>
                <a:off x="4128135" y="2203450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46" name="Google Shape;246;p21"/>
          <p:cNvGrpSpPr/>
          <p:nvPr/>
        </p:nvGrpSpPr>
        <p:grpSpPr>
          <a:xfrm>
            <a:off x="1107290" y="3530043"/>
            <a:ext cx="4737304" cy="1569720"/>
            <a:chOff x="1250315" y="5808396"/>
            <a:chExt cx="4737304" cy="1569720"/>
          </a:xfrm>
        </p:grpSpPr>
        <p:sp>
          <p:nvSpPr>
            <p:cNvPr id="247" name="Google Shape;247;p21"/>
            <p:cNvSpPr/>
            <p:nvPr/>
          </p:nvSpPr>
          <p:spPr>
            <a:xfrm rot="10800000" flipH="1">
              <a:off x="3178097" y="5808396"/>
              <a:ext cx="1066800" cy="15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600" b="0" i="0" u="none" strike="noStrike" cap="none">
                  <a:solidFill>
                    <a:srgbClr val="FFD966"/>
                  </a:solidFill>
                  <a:latin typeface="Calibri"/>
                  <a:ea typeface="Calibri"/>
                  <a:cs typeface="Calibri"/>
                  <a:sym typeface="Calibri"/>
                </a:rPr>
                <a:t>“</a:t>
              </a:r>
              <a:endParaRPr sz="9600" b="0" i="0" u="none" strike="noStrike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" name="Google Shape;248;p21"/>
            <p:cNvGrpSpPr/>
            <p:nvPr/>
          </p:nvGrpSpPr>
          <p:grpSpPr>
            <a:xfrm>
              <a:off x="1250315" y="6950602"/>
              <a:ext cx="4737304" cy="0"/>
              <a:chOff x="1250315" y="6950602"/>
              <a:chExt cx="4737304" cy="0"/>
            </a:xfrm>
          </p:grpSpPr>
          <p:cxnSp>
            <p:nvCxnSpPr>
              <p:cNvPr id="249" name="Google Shape;249;p21"/>
              <p:cNvCxnSpPr/>
              <p:nvPr/>
            </p:nvCxnSpPr>
            <p:spPr>
              <a:xfrm>
                <a:off x="1250315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0" name="Google Shape;250;p21"/>
              <p:cNvCxnSpPr/>
              <p:nvPr/>
            </p:nvCxnSpPr>
            <p:spPr>
              <a:xfrm>
                <a:off x="4059124" y="6950602"/>
                <a:ext cx="1928495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FFD96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pic>
        <p:nvPicPr>
          <p:cNvPr id="251" name="Google Shape;25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2339" y="1258400"/>
            <a:ext cx="4380582" cy="435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599826" y="2099136"/>
            <a:ext cx="581183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It is necessary to know the phrases needed for survival to use in case of fires or natural disasters.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50000"/>
              </a:lnSpc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Don't forget that it takes just one Korean phrase in an emergency to save the lives of you, your loved ones and those around you.</a:t>
            </a:r>
          </a:p>
        </p:txBody>
      </p:sp>
      <p:grpSp>
        <p:nvGrpSpPr>
          <p:cNvPr id="253" name="Google Shape;253;p21"/>
          <p:cNvGrpSpPr/>
          <p:nvPr/>
        </p:nvGrpSpPr>
        <p:grpSpPr>
          <a:xfrm>
            <a:off x="7014016" y="5704129"/>
            <a:ext cx="2794099" cy="965972"/>
            <a:chOff x="7014016" y="5704129"/>
            <a:chExt cx="2794099" cy="965972"/>
          </a:xfrm>
        </p:grpSpPr>
        <p:grpSp>
          <p:nvGrpSpPr>
            <p:cNvPr id="254" name="Google Shape;254;p21"/>
            <p:cNvGrpSpPr/>
            <p:nvPr/>
          </p:nvGrpSpPr>
          <p:grpSpPr>
            <a:xfrm>
              <a:off x="7745855" y="5850911"/>
              <a:ext cx="1295507" cy="819190"/>
              <a:chOff x="7679086" y="5914482"/>
              <a:chExt cx="1295507" cy="819190"/>
            </a:xfrm>
          </p:grpSpPr>
          <p:pic>
            <p:nvPicPr>
              <p:cNvPr id="255" name="Google Shape;255;p2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79086" y="5914482"/>
                <a:ext cx="563385" cy="8175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6" name="Google Shape;256;p21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393445" y="5914482"/>
                <a:ext cx="581148" cy="8191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57" name="Google Shape;257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14016" y="5850911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4573" y="5704129"/>
              <a:ext cx="633542" cy="9642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9" name="Google Shape;259;p21"/>
          <p:cNvSpPr txBox="1">
            <a:spLocks noGrp="1"/>
          </p:cNvSpPr>
          <p:nvPr>
            <p:ph type="sldNum" idx="12"/>
          </p:nvPr>
        </p:nvSpPr>
        <p:spPr>
          <a:xfrm>
            <a:off x="3835717" y="6447668"/>
            <a:ext cx="2228215" cy="3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2570440" y="257608"/>
            <a:ext cx="679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Key Points for Fire Safety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" name="Google Shape;141;p16">
            <a:extLst>
              <a:ext uri="{FF2B5EF4-FFF2-40B4-BE49-F238E27FC236}">
                <a16:creationId xmlns:a16="http://schemas.microsoft.com/office/drawing/2014/main" id="{913DC23F-0955-45C5-9867-58856532523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688" t="94139"/>
          <a:stretch/>
        </p:blipFill>
        <p:spPr>
          <a:xfrm>
            <a:off x="5316071" y="6472519"/>
            <a:ext cx="4583579" cy="4029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48820967-E385-4D4F-88F2-DF1D3DC1B3B6}"/>
              </a:ext>
            </a:extLst>
          </p:cNvPr>
          <p:cNvSpPr/>
          <p:nvPr/>
        </p:nvSpPr>
        <p:spPr>
          <a:xfrm>
            <a:off x="6936590" y="6482027"/>
            <a:ext cx="739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Disabled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1EF430D-620C-4716-8F50-8153004EF965}"/>
              </a:ext>
            </a:extLst>
          </p:cNvPr>
          <p:cNvSpPr/>
          <p:nvPr/>
        </p:nvSpPr>
        <p:spPr>
          <a:xfrm>
            <a:off x="7696011" y="6481372"/>
            <a:ext cx="69121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Woman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1AB5309-EF01-48F4-A5F3-BE355B16EE6D}"/>
              </a:ext>
            </a:extLst>
          </p:cNvPr>
          <p:cNvSpPr/>
          <p:nvPr/>
        </p:nvSpPr>
        <p:spPr>
          <a:xfrm>
            <a:off x="8939464" y="6440755"/>
            <a:ext cx="10997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Foreigner</a:t>
            </a:r>
            <a:endParaRPr lang="en-US" altLang="ko-KR" sz="5400" b="1" cap="none" spc="0" dirty="0">
              <a:ln w="0"/>
              <a:solidFill>
                <a:srgbClr val="005A8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2B7C2ADE-1EDE-4719-B1FB-559FEF7CB8FB}"/>
              </a:ext>
            </a:extLst>
          </p:cNvPr>
          <p:cNvSpPr/>
          <p:nvPr/>
        </p:nvSpPr>
        <p:spPr>
          <a:xfrm>
            <a:off x="8410789" y="6491920"/>
            <a:ext cx="73203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9A9B9B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Elderly</a:t>
            </a:r>
            <a:endParaRPr lang="en-US" altLang="ko-KR" sz="4000" b="1" cap="none" spc="0" dirty="0">
              <a:ln w="0"/>
              <a:solidFill>
                <a:srgbClr val="9A9B9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31AC93B-D7F9-4FC4-98C8-70F115B0EB42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42E2C28-50E9-46C8-9526-D90C25C65C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1442CFC7-CBD4-4A09-A5DC-B9A69471A2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sp>
        <p:nvSpPr>
          <p:cNvPr id="35" name="Rectangle 31">
            <a:extLst>
              <a:ext uri="{FF2B5EF4-FFF2-40B4-BE49-F238E27FC236}">
                <a16:creationId xmlns:a16="http://schemas.microsoft.com/office/drawing/2014/main" id="{0A775719-64C6-4EA4-8692-EA633F478B07}"/>
              </a:ext>
            </a:extLst>
          </p:cNvPr>
          <p:cNvSpPr/>
          <p:nvPr/>
        </p:nvSpPr>
        <p:spPr>
          <a:xfrm>
            <a:off x="424582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6" name="직사각형 28">
            <a:extLst>
              <a:ext uri="{FF2B5EF4-FFF2-40B4-BE49-F238E27FC236}">
                <a16:creationId xmlns:a16="http://schemas.microsoft.com/office/drawing/2014/main" id="{E8B5E4AD-5755-42A2-B023-E05DDFD467F3}"/>
              </a:ext>
            </a:extLst>
          </p:cNvPr>
          <p:cNvSpPr/>
          <p:nvPr/>
        </p:nvSpPr>
        <p:spPr>
          <a:xfrm>
            <a:off x="-2251885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897192" cy="68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89ACF53-C8F1-4783-B293-443D4CB10282}"/>
              </a:ext>
            </a:extLst>
          </p:cNvPr>
          <p:cNvSpPr/>
          <p:nvPr/>
        </p:nvSpPr>
        <p:spPr>
          <a:xfrm>
            <a:off x="7648881" y="457015"/>
            <a:ext cx="1974480" cy="701497"/>
          </a:xfrm>
          <a:prstGeom prst="rect">
            <a:avLst/>
          </a:prstGeom>
          <a:solidFill>
            <a:srgbClr val="7BCAD7"/>
          </a:solidFill>
          <a:ln>
            <a:solidFill>
              <a:srgbClr val="7BCA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409E5AF-D294-45FB-9D0D-892FE05F9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34275" y="631593"/>
            <a:ext cx="1250790" cy="6291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7288B2F-C5D9-49C8-8270-CBA9CA908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658" y="625927"/>
            <a:ext cx="1661012" cy="653860"/>
          </a:xfrm>
          <a:prstGeom prst="rect">
            <a:avLst/>
          </a:prstGeom>
        </p:spPr>
      </p:pic>
      <p:pic>
        <p:nvPicPr>
          <p:cNvPr id="11" name="그림 10" descr="그리기이(가) 표시된 사진&#10;&#10;자동 생성된 설명">
            <a:extLst>
              <a:ext uri="{FF2B5EF4-FFF2-40B4-BE49-F238E27FC236}">
                <a16:creationId xmlns:a16="http://schemas.microsoft.com/office/drawing/2014/main" id="{FA36EEE4-26E6-432E-BEFE-558403E821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220"/>
          <a:stretch/>
        </p:blipFill>
        <p:spPr>
          <a:xfrm>
            <a:off x="600015" y="2809423"/>
            <a:ext cx="8197307" cy="154408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B20B7A-D0D6-4F70-924C-37AF267772DA}"/>
              </a:ext>
            </a:extLst>
          </p:cNvPr>
          <p:cNvSpPr/>
          <p:nvPr/>
        </p:nvSpPr>
        <p:spPr>
          <a:xfrm>
            <a:off x="1602232" y="4441434"/>
            <a:ext cx="6887344" cy="3059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Fire safety training is the foundation for a safe society and happy people</a:t>
            </a:r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F866EF-DEF0-4C05-B1B8-4CEB9280F581}"/>
              </a:ext>
            </a:extLst>
          </p:cNvPr>
          <p:cNvSpPr txBox="1"/>
          <p:nvPr/>
        </p:nvSpPr>
        <p:spPr>
          <a:xfrm>
            <a:off x="1072261" y="219664"/>
            <a:ext cx="8551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dirty="0">
                <a:solidFill>
                  <a:srgbClr val="1F386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Calibri"/>
                <a:sym typeface="Calibri"/>
              </a:rPr>
              <a:t>Korean Words For Emergency Situations</a:t>
            </a:r>
            <a:endParaRPr lang="en-US" altLang="ko-KR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4" name="그림 13" descr="그리기, 방이(가) 표시된 사진&#10;&#10;자동 생성된 설명">
            <a:extLst>
              <a:ext uri="{FF2B5EF4-FFF2-40B4-BE49-F238E27FC236}">
                <a16:creationId xmlns:a16="http://schemas.microsoft.com/office/drawing/2014/main" id="{E3A906D5-FDEA-4927-85BB-D892F098C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32" y="167583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400</Words>
  <Application>Microsoft Office PowerPoint</Application>
  <PresentationFormat>사용자 지정</PresentationFormat>
  <Paragraphs>85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Calibri</vt:lpstr>
      <vt:lpstr>맑은 고딕</vt:lpstr>
      <vt:lpstr>Segoe UI Black</vt:lpstr>
      <vt:lpstr>맑은 고딕</vt:lpstr>
      <vt:lpstr>Arial</vt:lpstr>
      <vt:lpstr>Arial Black</vt:lpstr>
      <vt:lpstr>Stardos Stencil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Nguyen</dc:creator>
  <cp:lastModifiedBy>park</cp:lastModifiedBy>
  <cp:revision>31</cp:revision>
  <dcterms:modified xsi:type="dcterms:W3CDTF">2020-10-20T12:55:52Z</dcterms:modified>
</cp:coreProperties>
</file>