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39DB40-7DE7-46ED-BBB9-22F33E5FE7EB}" styleName="Normal Style 1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9F1CDC0-45E9-45A2-8651-09014E95D811}" styleName="Normal Style 2 - Accent 4">
    <a:tblBg>
      <a:effectRef idx="1">
        <a:schemeClr val="dk1"/>
      </a:effectRef>
    </a:tblBg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4">
              <a:tint val="10000"/>
              <a:satMod val="53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tint val="30000"/>
              <a:satMod val="33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tint val="20000"/>
              <a:satMod val="73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>
              <a:alpha val="90000"/>
              <a:satMod val="150000"/>
            </a:schemeClr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>
              <a:alpha val="90000"/>
              <a:satMod val="150000"/>
            </a:schemeClr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>
              <a:alpha val="50000"/>
              <a:satMod val="630000"/>
            </a:schemeClr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>
              <a:shade val="50000"/>
              <a:satMod val="230000"/>
            </a:schemeClr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591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90" y="270"/>
      </p:cViewPr>
      <p:guideLst>
        <p:guide orient="horz" pos="2165"/>
        <p:guide pos="31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387573361397E-2"/>
          <c:y val="7.8992098569869995E-2"/>
          <c:w val="0.95048356056213401"/>
          <c:h val="0.691938638687134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공연장화재발생건수(55건 발생)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기타공연장</c:v>
                </c:pt>
                <c:pt idx="1">
                  <c:v>연극장</c:v>
                </c:pt>
                <c:pt idx="2">
                  <c:v>극장</c:v>
                </c:pt>
                <c:pt idx="3">
                  <c:v>복합영상물제조업</c:v>
                </c:pt>
                <c:pt idx="4">
                  <c:v>음악당</c:v>
                </c:pt>
                <c:pt idx="5">
                  <c:v>비디오감상실소극장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</c:v>
                </c:pt>
                <c:pt idx="1">
                  <c:v>12</c:v>
                </c:pt>
                <c:pt idx="2">
                  <c:v>15</c:v>
                </c:pt>
                <c:pt idx="3">
                  <c:v>6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9-4FE8-9A35-BEA6FF935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9525" cap="flat" cmpd="sng" algn="ctr">
          <a:noFill/>
          <a:prstDash val="solid"/>
          <a:round/>
        </a:ln>
      </c:spPr>
    </c:plotArea>
    <c:legend>
      <c:legendPos val="b"/>
      <c:layout/>
      <c:overlay val="0"/>
      <c:txPr>
        <a:bodyPr/>
        <a:lstStyle/>
        <a:p>
          <a:pPr>
            <a:defRPr sz="1300" b="1" i="0">
              <a:solidFill>
                <a:schemeClr val="accent3">
                  <a:lumMod val="70000"/>
                </a:schemeClr>
              </a:solidFill>
              <a:latin typeface="함초롬바탕"/>
              <a:ea typeface="함초롬바탕"/>
            </a:defRPr>
          </a:pPr>
          <a:endParaRPr lang="ko-KR"/>
        </a:p>
      </c:txPr>
    </c:legend>
    <c:plotVisOnly val="1"/>
    <c:dispBlanksAs val="gap"/>
    <c:showDLblsOverMax val="1"/>
  </c:chart>
  <c:txPr>
    <a:bodyPr/>
    <a:lstStyle/>
    <a:p>
      <a:pPr>
        <a:defRPr sz="1200">
          <a:ea typeface="함초롬돋움"/>
        </a:defRPr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-1"/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8.9205518364906297E-2"/>
          <c:y val="2.4058325216174101E-2"/>
          <c:w val="0.83078432083129905"/>
          <c:h val="0.95830208063125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기타공연장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2015년</c:v>
                </c:pt>
                <c:pt idx="1">
                  <c:v>2016년</c:v>
                </c:pt>
                <c:pt idx="2">
                  <c:v>2017년</c:v>
                </c:pt>
                <c:pt idx="3">
                  <c:v>2018년</c:v>
                </c:pt>
                <c:pt idx="4">
                  <c:v>2019년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51-43F7-B9DA-11B9B9EB95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연극장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2015년</c:v>
                </c:pt>
                <c:pt idx="1">
                  <c:v>2016년</c:v>
                </c:pt>
                <c:pt idx="2">
                  <c:v>2017년</c:v>
                </c:pt>
                <c:pt idx="3">
                  <c:v>2018년</c:v>
                </c:pt>
                <c:pt idx="4">
                  <c:v>2019년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51-43F7-B9DA-11B9B9EB95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극장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2015년</c:v>
                </c:pt>
                <c:pt idx="1">
                  <c:v>2016년</c:v>
                </c:pt>
                <c:pt idx="2">
                  <c:v>2017년</c:v>
                </c:pt>
                <c:pt idx="3">
                  <c:v>2018년</c:v>
                </c:pt>
                <c:pt idx="4">
                  <c:v>2019년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51-43F7-B9DA-11B9B9EB959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복합물영상물제조업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2015년</c:v>
                </c:pt>
                <c:pt idx="1">
                  <c:v>2016년</c:v>
                </c:pt>
                <c:pt idx="2">
                  <c:v>2017년</c:v>
                </c:pt>
                <c:pt idx="3">
                  <c:v>2018년</c:v>
                </c:pt>
                <c:pt idx="4">
                  <c:v>2019년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51-43F7-B9DA-11B9B9EB959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음악당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2015년</c:v>
                </c:pt>
                <c:pt idx="1">
                  <c:v>2016년</c:v>
                </c:pt>
                <c:pt idx="2">
                  <c:v>2017년</c:v>
                </c:pt>
                <c:pt idx="3">
                  <c:v>2018년</c:v>
                </c:pt>
                <c:pt idx="4">
                  <c:v>2019년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51-43F7-B9DA-11B9B9EB959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비디오감상실 소극장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2015년</c:v>
                </c:pt>
                <c:pt idx="1">
                  <c:v>2016년</c:v>
                </c:pt>
                <c:pt idx="2">
                  <c:v>2017년</c:v>
                </c:pt>
                <c:pt idx="3">
                  <c:v>2018년</c:v>
                </c:pt>
                <c:pt idx="4">
                  <c:v>2019년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51-43F7-B9DA-11B9B9EB9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1974537440"/>
        <c:axId val="-1971387552"/>
      </c:barChart>
      <c:catAx>
        <c:axId val="-197453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971387552"/>
        <c:crosses val="autoZero"/>
        <c:auto val="1"/>
        <c:lblAlgn val="ctr"/>
        <c:lblOffset val="100"/>
        <c:tickMarkSkip val="1"/>
        <c:noMultiLvlLbl val="0"/>
      </c:catAx>
      <c:valAx>
        <c:axId val="-1971387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9525" cap="flat" cmpd="sng" algn="ctr">
            <a:noFill/>
            <a:prstDash val="solid"/>
            <a:round/>
          </a:ln>
        </c:spPr>
        <c:crossAx val="-1974537440"/>
        <c:crosses val="autoZero"/>
        <c:crossBetween val="between"/>
      </c:valAx>
      <c:spPr>
        <a:noFill/>
        <a:ln w="9525" cap="flat" cmpd="sng" algn="ctr">
          <a:noFill/>
          <a:prstDash val="solid"/>
          <a:round/>
        </a:ln>
      </c:spPr>
    </c:plotArea>
    <c:plotVisOnly val="1"/>
    <c:dispBlanksAs val="gap"/>
    <c:showDLblsOverMax val="1"/>
  </c:chart>
  <c:spPr>
    <a:gradFill rotWithShape="1">
      <a:gsLst>
        <a:gs pos="0">
          <a:schemeClr val="lt2"/>
        </a:gs>
        <a:gs pos="100000">
          <a:schemeClr val="bg1"/>
        </a:gs>
      </a:gsLst>
      <a:lin ang="16200000" scaled="0"/>
      <a:tileRect/>
    </a:gradFill>
  </c:spPr>
  <c:txPr>
    <a:bodyPr/>
    <a:lstStyle/>
    <a:p>
      <a:pPr>
        <a:defRPr sz="1200">
          <a:ea typeface="함초롬돋움"/>
        </a:defRPr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4"/>
    </c:ext>
  </c:extLst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D8D7A7C4-C82A-4D21-9AB0-F0C5A1D3EF09}" type="datetime1">
              <a:rPr lang="ko-KR" altLang="en-US"/>
              <a:pPr lvl="0">
                <a:defRPr/>
              </a:pPr>
              <a:t>2020-05-04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F450E784-2449-4FFD-AA69-3F5CFAA75BCB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652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A6CD0F2-CC72-41C8-B974-2FA4D99C6B23}" type="datetime1">
              <a:rPr lang="ko-KR" altLang="en-US"/>
              <a:pPr lvl="0">
                <a:defRPr/>
              </a:pPr>
              <a:t>2020-05-04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6D602D43-BF35-44CC-816F-E619016348E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23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pPr lvl="0">
              <a:defRPr/>
            </a:pPr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0873B04-C376-4D7F-BE81-76D1BBACBDF2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1FB5F01E-8C27-49C2-A908-9946388FAA51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DF4DAF5F-6C7A-4F18-BC6A-53DAAA0E0F14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3F936B9F-580D-4FB0-9501-2E91B57D8EB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057E3350-7B93-4960-A913-D3D1DA6FC5B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77543E1-0DF3-4C6E-9F9F-783AFBC775E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7E20D4F2-E089-4F03-9536-5EFC5B58353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7E8401A1-27E2-4FC5-8E7B-63618A6A9266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F76EE4D-B632-40F4-94EF-EDD9810FB4F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DA0E2B5A-6536-48BA-8845-19C57FB5D188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>
              <a:defRPr/>
            </a:pPr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B35F33F-3527-4F38-BC3F-A7AF0A212D1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AFBCE35-E4B0-4182-854F-8C2BA24976B2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7D4F9E6D-8911-42EB-8FF2-6E6A973A6D2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434185" y="2315099"/>
            <a:ext cx="6597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공연장 화재안전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/>
          <p:cNvSpPr/>
          <p:nvPr/>
        </p:nvSpPr>
        <p:spPr>
          <a:xfrm>
            <a:off x="383209" y="1605548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45719" tIns="45719" rIns="45719" bIns="45719" anchor="ctr">
            <a:spAutoFit/>
          </a:bodyPr>
          <a:lstStyle/>
          <a:p>
            <a:pPr algn="ctr" defTabSz="914403" hangingPunct="0">
              <a:defRPr/>
            </a:pPr>
            <a:endParaRPr lang="ko-KR" altLang="en-US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/>
          <p:cNvSpPr/>
          <p:nvPr/>
        </p:nvSpPr>
        <p:spPr>
          <a:xfrm>
            <a:off x="6027" y="1533980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en-US" altLang="ko-KR" sz="2400" b="1" spc="-300">
                <a:solidFill>
                  <a:srgbClr val="0070C0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spc="-300">
                <a:solidFill>
                  <a:srgbClr val="0070C0"/>
                </a:solidFill>
                <a:latin typeface="맑은 고딕"/>
                <a:ea typeface="맑은 고딕"/>
              </a:rPr>
              <a:t>[ </a:t>
            </a:r>
            <a:r>
              <a:rPr lang="ko-KR" altLang="en-US" sz="2000" b="1" spc="-300">
                <a:solidFill>
                  <a:srgbClr val="0070C0"/>
                </a:solidFill>
                <a:latin typeface="맑은 고딕"/>
                <a:ea typeface="맑은 고딕"/>
              </a:rPr>
              <a:t>제 </a:t>
            </a:r>
            <a:r>
              <a:rPr lang="en-US" altLang="ko-KR" sz="2000" b="1" spc="-300">
                <a:solidFill>
                  <a:srgbClr val="0070C0"/>
                </a:solidFill>
                <a:latin typeface="맑은 고딕"/>
                <a:ea typeface="맑은 고딕"/>
              </a:rPr>
              <a:t>6 </a:t>
            </a:r>
            <a:r>
              <a:rPr lang="ko-KR" altLang="en-US" sz="2000" b="1" spc="-300">
                <a:solidFill>
                  <a:srgbClr val="0070C0"/>
                </a:solidFill>
                <a:latin typeface="맑은 고딕"/>
                <a:ea typeface="맑은 고딕"/>
              </a:rPr>
              <a:t>편 </a:t>
            </a:r>
            <a:r>
              <a:rPr lang="en-US" altLang="ko-KR" sz="2000" b="1" spc="-30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spc="-30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6027" y="95240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41181" y="3310760"/>
            <a:ext cx="5145087" cy="492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83209" y="2009138"/>
            <a:ext cx="5145087" cy="492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sp>
        <p:nvSpPr>
          <p:cNvPr id="10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2BA419-0715-4189-B80B-D924527F96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그림 4">
            <a:extLst>
              <a:ext uri="{FF2B5EF4-FFF2-40B4-BE49-F238E27FC236}">
                <a16:creationId xmlns:a16="http://schemas.microsoft.com/office/drawing/2014/main" id="{60E5F930-13A4-4C1A-AA88-144B0489B9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2" name="그림 5">
            <a:extLst>
              <a:ext uri="{FF2B5EF4-FFF2-40B4-BE49-F238E27FC236}">
                <a16:creationId xmlns:a16="http://schemas.microsoft.com/office/drawing/2014/main" id="{DA339DAB-5112-4FC4-B05E-245A7C198B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762733" y="1411972"/>
            <a:ext cx="4404006" cy="403700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-1593126" y="2583786"/>
            <a:ext cx="7952762" cy="1841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algn="ctr" latinLnBrk="1">
              <a:lnSpc>
                <a:spcPct val="200000"/>
              </a:lnSpc>
              <a:defRPr lang="ko-KR" altLang="en-US"/>
            </a:pPr>
            <a:r>
              <a:rPr lang="ko-KR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유도등</a:t>
            </a:r>
            <a:r>
              <a:rPr lang="ko-KR" altLang="ko-KR" sz="2000" b="1" dirty="0">
                <a:latin typeface="맑은 고딕"/>
                <a:ea typeface="맑은 고딕"/>
              </a:rPr>
              <a:t>은 불이 났을 때</a:t>
            </a:r>
            <a:r>
              <a:rPr lang="en-US" altLang="ko-KR" sz="2000" b="1" dirty="0">
                <a:latin typeface="맑은 고딕"/>
                <a:ea typeface="맑은 고딕"/>
              </a:rPr>
              <a:t>,</a:t>
            </a:r>
            <a:r>
              <a:rPr lang="ko-KR" altLang="ko-KR" sz="2000" b="1" dirty="0">
                <a:latin typeface="맑은 고딕"/>
                <a:ea typeface="맑은 고딕"/>
              </a:rPr>
              <a:t> </a:t>
            </a:r>
            <a:r>
              <a:rPr lang="en-US" altLang="ko-KR" sz="2000" b="1" dirty="0">
                <a:latin typeface="맑은 고딕"/>
                <a:ea typeface="맑은 고딕"/>
              </a:rPr>
              <a:t/>
            </a:r>
            <a:br>
              <a:rPr lang="en-US" altLang="ko-KR" sz="2000" b="1" dirty="0">
                <a:latin typeface="맑은 고딕"/>
                <a:ea typeface="맑은 고딕"/>
              </a:rPr>
            </a:br>
            <a:r>
              <a:rPr lang="ko-KR" altLang="ko-KR" sz="2000" b="1" dirty="0">
                <a:latin typeface="맑은 고딕"/>
                <a:ea typeface="맑은 고딕"/>
              </a:rPr>
              <a:t>대피할 수 있는 방향을 알려주는 표시등</a:t>
            </a:r>
          </a:p>
          <a:p>
            <a:pPr marL="2667000" algn="ctr" latinLnBrk="1">
              <a:lnSpc>
                <a:spcPct val="200000"/>
              </a:lnSpc>
              <a:defRPr lang="ko-KR" altLang="en-US"/>
            </a:pPr>
            <a:r>
              <a:rPr lang="ko-KR" altLang="ko-KR" sz="2000" b="1" dirty="0">
                <a:latin typeface="맑은 고딕"/>
                <a:ea typeface="맑은 고딕"/>
              </a:rPr>
              <a:t>유도등</a:t>
            </a:r>
            <a:r>
              <a:rPr lang="ko-KR" altLang="en-US" sz="2000" b="1" dirty="0">
                <a:latin typeface="맑은 고딕"/>
                <a:ea typeface="맑은 고딕"/>
              </a:rPr>
              <a:t>의 종류 </a:t>
            </a:r>
            <a:r>
              <a:rPr lang="en-US" altLang="ko-KR" sz="2000" b="1" dirty="0">
                <a:latin typeface="맑은 고딕"/>
                <a:ea typeface="맑은 고딕"/>
              </a:rPr>
              <a:t>– </a:t>
            </a:r>
            <a:r>
              <a:rPr lang="ko-KR" altLang="ko-KR" sz="2000" b="1" dirty="0">
                <a:latin typeface="맑은 고딕"/>
                <a:ea typeface="맑은 고딕"/>
              </a:rPr>
              <a:t>통로유도등</a:t>
            </a:r>
            <a:r>
              <a:rPr lang="en-US" altLang="ko-KR" sz="2000" b="1" dirty="0">
                <a:latin typeface="맑은 고딕"/>
                <a:ea typeface="맑은 고딕"/>
              </a:rPr>
              <a:t>,</a:t>
            </a:r>
            <a:r>
              <a:rPr lang="ko-KR" altLang="ko-KR" sz="2000" b="1" dirty="0">
                <a:latin typeface="맑은 고딕"/>
                <a:ea typeface="맑은 고딕"/>
              </a:rPr>
              <a:t> 비상구유도등</a:t>
            </a:r>
            <a:r>
              <a:rPr lang="en-US" altLang="ko-KR" sz="2000" b="1" dirty="0">
                <a:latin typeface="맑은 고딕"/>
                <a:ea typeface="맑은 고딕"/>
              </a:rPr>
              <a:t>!</a:t>
            </a:r>
            <a:endParaRPr lang="ko-KR" altLang="ko-KR" sz="2000" b="1" dirty="0">
              <a:latin typeface="맑은 고딕"/>
              <a:ea typeface="맑은 고딕"/>
            </a:endParaRPr>
          </a:p>
        </p:txBody>
      </p:sp>
      <p:grpSp>
        <p:nvGrpSpPr>
          <p:cNvPr id="20" name="그룹 6"/>
          <p:cNvGrpSpPr/>
          <p:nvPr/>
        </p:nvGrpSpPr>
        <p:grpSpPr>
          <a:xfrm>
            <a:off x="1310166" y="1718201"/>
            <a:ext cx="4806573" cy="1569660"/>
            <a:chOff x="1250115" y="1976447"/>
            <a:chExt cx="4806573" cy="1569660"/>
          </a:xfrm>
        </p:grpSpPr>
        <p:sp>
          <p:nvSpPr>
            <p:cNvPr id="30" name="직사각형 7"/>
            <p:cNvSpPr/>
            <p:nvPr/>
          </p:nvSpPr>
          <p:spPr>
            <a:xfrm>
              <a:off x="3061516" y="19764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1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2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3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1" name="그룹 11"/>
          <p:cNvGrpSpPr/>
          <p:nvPr/>
        </p:nvGrpSpPr>
        <p:grpSpPr>
          <a:xfrm>
            <a:off x="1310166" y="4053004"/>
            <a:ext cx="4806573" cy="1569660"/>
            <a:chOff x="1250115" y="4752285"/>
            <a:chExt cx="4806573" cy="1569660"/>
          </a:xfrm>
        </p:grpSpPr>
        <p:sp>
          <p:nvSpPr>
            <p:cNvPr id="26" name="직사각형 12"/>
            <p:cNvSpPr/>
            <p:nvPr/>
          </p:nvSpPr>
          <p:spPr>
            <a:xfrm flipV="1">
              <a:off x="3061516" y="47522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27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28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29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35" name="직사각형 1">
            <a:extLst>
              <a:ext uri="{FF2B5EF4-FFF2-40B4-BE49-F238E27FC236}">
                <a16:creationId xmlns:a16="http://schemas.microsoft.com/office/drawing/2014/main" id="{5889C305-DFBA-4B28-82E0-FA1A270267E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12">
            <a:extLst>
              <a:ext uri="{FF2B5EF4-FFF2-40B4-BE49-F238E27FC236}">
                <a16:creationId xmlns:a16="http://schemas.microsoft.com/office/drawing/2014/main" id="{58F50A2C-10D1-4CFF-BA09-1686C95DE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0" name="그림 15">
            <a:extLst>
              <a:ext uri="{FF2B5EF4-FFF2-40B4-BE49-F238E27FC236}">
                <a16:creationId xmlns:a16="http://schemas.microsoft.com/office/drawing/2014/main" id="{5FF239A7-D3DC-4CF0-98FF-EC4703BCF7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8D37197-FD2A-4C22-A500-842CAEF6DA79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44" name="직사각형 8">
            <a:extLst>
              <a:ext uri="{FF2B5EF4-FFF2-40B4-BE49-F238E27FC236}">
                <a16:creationId xmlns:a16="http://schemas.microsoft.com/office/drawing/2014/main" id="{A77E3741-58BC-4CCD-BE54-7730466439BA}"/>
              </a:ext>
            </a:extLst>
          </p:cNvPr>
          <p:cNvSpPr/>
          <p:nvPr/>
        </p:nvSpPr>
        <p:spPr>
          <a:xfrm>
            <a:off x="175790" y="307901"/>
            <a:ext cx="5830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공연장 화재발생 시 대피방법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4072FD32-73CA-4AA1-9410-8330EB3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10</a:t>
            </a:fld>
            <a:endParaRPr lang="ko-KR" altLang="en-US" dirty="0"/>
          </a:p>
        </p:txBody>
      </p:sp>
      <p:grpSp>
        <p:nvGrpSpPr>
          <p:cNvPr id="3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41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43" name="그림 19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46" name="그림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47" name="그림 18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896" y="1406406"/>
            <a:ext cx="448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 lang="ko-KR" altLang="en-US"/>
            </a:pPr>
            <a:endParaRPr lang="ko-KR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나눔스퀘어_ac Bold"/>
              <a:ea typeface="나눔스퀘어_ac Bold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1025" name="_x130975392" descr="EMB0000ecb44486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27743" y="1581163"/>
            <a:ext cx="2486756" cy="259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그림 31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927570" y="1598438"/>
            <a:ext cx="2467967" cy="257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직사각형 8"/>
          <p:cNvSpPr/>
          <p:nvPr/>
        </p:nvSpPr>
        <p:spPr>
          <a:xfrm>
            <a:off x="1852544" y="350761"/>
            <a:ext cx="5686374" cy="48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spcAft>
                <a:spcPts val="802"/>
              </a:spcAft>
              <a:defRPr lang="ko-KR" altLang="en-US"/>
            </a:pPr>
            <a:endParaRPr lang="ko-KR" altLang="en-US" sz="2600" b="1" spc="-30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1" name="직사각형 1">
            <a:extLst>
              <a:ext uri="{FF2B5EF4-FFF2-40B4-BE49-F238E27FC236}">
                <a16:creationId xmlns:a16="http://schemas.microsoft.com/office/drawing/2014/main" id="{93910061-6D26-4857-A339-F4F2D0697C5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D00D24FF-07DE-4FE3-A206-2AEE1995F2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6" name="그림 15">
            <a:extLst>
              <a:ext uri="{FF2B5EF4-FFF2-40B4-BE49-F238E27FC236}">
                <a16:creationId xmlns:a16="http://schemas.microsoft.com/office/drawing/2014/main" id="{BEFE3336-E318-462F-BBC0-D71E209E3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7925F4E-8F63-4C74-8419-C15C2351CCBF}"/>
              </a:ext>
            </a:extLst>
          </p:cNvPr>
          <p:cNvSpPr/>
          <p:nvPr/>
        </p:nvSpPr>
        <p:spPr>
          <a:xfrm>
            <a:off x="1605367" y="4304485"/>
            <a:ext cx="2085770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810249" y="4074062"/>
            <a:ext cx="3676006" cy="1485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 lang="ko-KR" altLang="en-US"/>
            </a:pPr>
            <a:r>
              <a:rPr lang="ko-KR" altLang="en-US" sz="2000" b="1" dirty="0">
                <a:solidFill>
                  <a:schemeClr val="bg1"/>
                </a:solidFill>
                <a:latin typeface="맑은 고딕"/>
              </a:rPr>
              <a:t>비상구유도등</a:t>
            </a:r>
          </a:p>
          <a:p>
            <a:pPr algn="ctr" latinLnBrk="1">
              <a:lnSpc>
                <a:spcPct val="150000"/>
              </a:lnSpc>
              <a:defRPr lang="ko-KR" altLang="en-US"/>
            </a:pPr>
            <a:r>
              <a:rPr lang="ko-KR" altLang="en-US" b="1" dirty="0">
                <a:latin typeface="맑은 고딕"/>
              </a:rPr>
              <a:t>화재 및 정전 시 안전하고 원활한 </a:t>
            </a:r>
          </a:p>
          <a:p>
            <a:pPr algn="ctr" latinLnBrk="1">
              <a:lnSpc>
                <a:spcPct val="150000"/>
              </a:lnSpc>
              <a:defRPr lang="ko-KR" altLang="en-US"/>
            </a:pPr>
            <a:r>
              <a:rPr lang="ko-KR" altLang="en-US" b="1" dirty="0">
                <a:latin typeface="맑은 고딕"/>
              </a:rPr>
              <a:t>대피를 위해 출입문 위치 표시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BBAA62-33FA-4502-A6D4-B440B5CB1468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DED83A-01D5-4178-B135-A077328D95D1}"/>
              </a:ext>
            </a:extLst>
          </p:cNvPr>
          <p:cNvSpPr/>
          <p:nvPr/>
        </p:nvSpPr>
        <p:spPr>
          <a:xfrm>
            <a:off x="6118669" y="4304484"/>
            <a:ext cx="2085770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390668" y="4068076"/>
            <a:ext cx="3573414" cy="20047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 lang="ko-KR" altLang="en-US"/>
            </a:pPr>
            <a:r>
              <a:rPr lang="ko-KR" altLang="en-US" sz="2000" b="1" dirty="0">
                <a:solidFill>
                  <a:schemeClr val="bg1"/>
                </a:solidFill>
                <a:latin typeface="맑은 고딕"/>
              </a:rPr>
              <a:t>통로유도등</a:t>
            </a:r>
          </a:p>
          <a:p>
            <a:pPr algn="ctr" latinLnBrk="1">
              <a:lnSpc>
                <a:spcPct val="150000"/>
              </a:lnSpc>
              <a:defRPr lang="ko-KR" altLang="en-US"/>
            </a:pPr>
            <a:r>
              <a:rPr lang="ko-KR" altLang="en-US" b="1" dirty="0">
                <a:latin typeface="맑은 고딕"/>
              </a:rPr>
              <a:t>거실</a:t>
            </a:r>
            <a:r>
              <a:rPr lang="en-US" altLang="ko-KR" b="1" dirty="0">
                <a:latin typeface="맑은 고딕"/>
                <a:cs typeface="맑은 고딕"/>
              </a:rPr>
              <a:t>, </a:t>
            </a:r>
            <a:r>
              <a:rPr lang="ko-KR" altLang="en-US" b="1" dirty="0">
                <a:latin typeface="맑은 고딕"/>
              </a:rPr>
              <a:t>복도</a:t>
            </a:r>
            <a:r>
              <a:rPr lang="en-US" altLang="ko-KR" b="1" dirty="0">
                <a:latin typeface="맑은 고딕"/>
                <a:cs typeface="맑은 고딕"/>
              </a:rPr>
              <a:t>, </a:t>
            </a:r>
            <a:r>
              <a:rPr lang="ko-KR" altLang="en-US" b="1" dirty="0">
                <a:latin typeface="맑은 고딕"/>
              </a:rPr>
              <a:t>계단의 통로에 설치 </a:t>
            </a:r>
          </a:p>
          <a:p>
            <a:pPr algn="ctr" latinLnBrk="1">
              <a:lnSpc>
                <a:spcPct val="150000"/>
              </a:lnSpc>
              <a:defRPr lang="ko-KR" altLang="en-US"/>
            </a:pPr>
            <a:r>
              <a:rPr lang="ko-KR" altLang="en-US" b="1" dirty="0">
                <a:latin typeface="맑은 고딕"/>
              </a:rPr>
              <a:t>대피 방향을 녹색 화살표로 표시</a:t>
            </a:r>
          </a:p>
          <a:p>
            <a:pPr>
              <a:lnSpc>
                <a:spcPct val="200000"/>
              </a:lnSpc>
              <a:defRPr lang="ko-KR" altLang="en-US"/>
            </a:pPr>
            <a:endParaRPr lang="ko-KR" altLang="en-US" b="1" dirty="0">
              <a:latin typeface="맑은 고딕"/>
            </a:endParaRPr>
          </a:p>
        </p:txBody>
      </p:sp>
      <p:sp>
        <p:nvSpPr>
          <p:cNvPr id="35" name="직사각형 8">
            <a:extLst>
              <a:ext uri="{FF2B5EF4-FFF2-40B4-BE49-F238E27FC236}">
                <a16:creationId xmlns:a16="http://schemas.microsoft.com/office/drawing/2014/main" id="{2EBC1F20-DC79-48FD-9D13-FF3C010E9219}"/>
              </a:ext>
            </a:extLst>
          </p:cNvPr>
          <p:cNvSpPr/>
          <p:nvPr/>
        </p:nvSpPr>
        <p:spPr>
          <a:xfrm>
            <a:off x="175790" y="307901"/>
            <a:ext cx="5830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공연장 화재발생 시 대피방법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0D7D89E1-C797-472C-BCBE-853943D2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11</a:t>
            </a:fld>
            <a:endParaRPr lang="ko-KR" altLang="en-US" dirty="0"/>
          </a:p>
        </p:txBody>
      </p:sp>
      <p:grpSp>
        <p:nvGrpSpPr>
          <p:cNvPr id="29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37" name="그림 18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8" name="그림 19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9" name="그림 1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40" name="그림 18"/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76260" y="3055520"/>
            <a:ext cx="2068439" cy="132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76260" y="4661969"/>
            <a:ext cx="2068439" cy="130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72654" y="1562480"/>
            <a:ext cx="2068439" cy="129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8" name="그림 19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23" name="그룹 26"/>
          <p:cNvGrpSpPr/>
          <p:nvPr/>
        </p:nvGrpSpPr>
        <p:grpSpPr>
          <a:xfrm>
            <a:off x="3052538" y="1836277"/>
            <a:ext cx="6394612" cy="540000"/>
            <a:chOff x="1020341" y="1700116"/>
            <a:chExt cx="6394612" cy="540000"/>
          </a:xfrm>
        </p:grpSpPr>
        <p:sp>
          <p:nvSpPr>
            <p:cNvPr id="24" name="모서리가 둥근 직사각형 27"/>
            <p:cNvSpPr/>
            <p:nvPr/>
          </p:nvSpPr>
          <p:spPr>
            <a:xfrm>
              <a:off x="1741814" y="1700116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atinLnBrk="1">
                <a:lnSpc>
                  <a:spcPct val="150000"/>
                </a:lnSpc>
                <a:defRPr/>
              </a:pPr>
              <a:r>
                <a:rPr lang="ko-KR" altLang="en-US" sz="16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공연장 내 화재 발생 시 “불이야</a:t>
              </a:r>
              <a:r>
                <a:rPr lang="en-US" altLang="ko-KR" sz="16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!” </a:t>
              </a:r>
              <a:r>
                <a:rPr lang="ko-KR" altLang="en-US" sz="16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크게 외쳐 알림</a:t>
              </a:r>
            </a:p>
          </p:txBody>
        </p:sp>
        <p:sp>
          <p:nvSpPr>
            <p:cNvPr id="25" name="모서리가 둥근 직사각형 28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9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30"/>
            <p:cNvSpPr/>
            <p:nvPr/>
          </p:nvSpPr>
          <p:spPr>
            <a:xfrm>
              <a:off x="1020341" y="1766773"/>
              <a:ext cx="6200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8" name="그룹 31"/>
          <p:cNvGrpSpPr/>
          <p:nvPr/>
        </p:nvGrpSpPr>
        <p:grpSpPr>
          <a:xfrm>
            <a:off x="3052538" y="2630362"/>
            <a:ext cx="6394612" cy="540000"/>
            <a:chOff x="1020341" y="1700116"/>
            <a:chExt cx="6394612" cy="540000"/>
          </a:xfrm>
        </p:grpSpPr>
        <p:sp>
          <p:nvSpPr>
            <p:cNvPr id="29" name="모서리가 둥근 직사각형 32"/>
            <p:cNvSpPr/>
            <p:nvPr/>
          </p:nvSpPr>
          <p:spPr>
            <a:xfrm>
              <a:off x="1741814" y="1700116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atinLnBrk="1">
                <a:lnSpc>
                  <a:spcPct val="150000"/>
                </a:lnSpc>
                <a:defRPr/>
              </a:pPr>
              <a:r>
                <a:rPr lang="ko-KR" altLang="en-US" sz="16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화재 비상벨을 눌러 화재 상황임을 알림</a:t>
              </a:r>
            </a:p>
          </p:txBody>
        </p:sp>
        <p:sp>
          <p:nvSpPr>
            <p:cNvPr id="30" name="모서리가 둥근 직사각형 33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TextBox 34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직사각형 35"/>
            <p:cNvSpPr/>
            <p:nvPr/>
          </p:nvSpPr>
          <p:spPr>
            <a:xfrm>
              <a:off x="1020341" y="1766774"/>
              <a:ext cx="6200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3" name="그룹 36"/>
          <p:cNvGrpSpPr/>
          <p:nvPr/>
        </p:nvGrpSpPr>
        <p:grpSpPr>
          <a:xfrm>
            <a:off x="3052538" y="3444744"/>
            <a:ext cx="6394612" cy="540000"/>
            <a:chOff x="1020341" y="1700116"/>
            <a:chExt cx="6394612" cy="540000"/>
          </a:xfrm>
        </p:grpSpPr>
        <p:sp>
          <p:nvSpPr>
            <p:cNvPr id="34" name="모서리가 둥근 직사각형 37"/>
            <p:cNvSpPr/>
            <p:nvPr/>
          </p:nvSpPr>
          <p:spPr>
            <a:xfrm>
              <a:off x="1741814" y="1700116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atinLnBrk="1">
                <a:lnSpc>
                  <a:spcPct val="150000"/>
                </a:lnSpc>
                <a:defRPr/>
              </a:pPr>
              <a:r>
                <a:rPr lang="ko-KR" altLang="en-US" sz="16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앞사람을 밀치거나 뛰지 않으며 말하지 않고 천천히 </a:t>
              </a:r>
            </a:p>
          </p:txBody>
        </p:sp>
        <p:sp>
          <p:nvSpPr>
            <p:cNvPr id="35" name="모서리가 둥근 직사각형 38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TextBox 39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40"/>
            <p:cNvSpPr/>
            <p:nvPr/>
          </p:nvSpPr>
          <p:spPr>
            <a:xfrm>
              <a:off x="1020341" y="1766774"/>
              <a:ext cx="6200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8" name="그룹 41"/>
          <p:cNvGrpSpPr/>
          <p:nvPr/>
        </p:nvGrpSpPr>
        <p:grpSpPr>
          <a:xfrm>
            <a:off x="3052537" y="4262215"/>
            <a:ext cx="6394613" cy="540000"/>
            <a:chOff x="1020340" y="1700116"/>
            <a:chExt cx="6394613" cy="540000"/>
          </a:xfrm>
        </p:grpSpPr>
        <p:sp>
          <p:nvSpPr>
            <p:cNvPr id="39" name="모서리가 둥근 직사각형 42"/>
            <p:cNvSpPr/>
            <p:nvPr/>
          </p:nvSpPr>
          <p:spPr>
            <a:xfrm>
              <a:off x="1741814" y="1700116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atinLnBrk="1">
                <a:lnSpc>
                  <a:spcPct val="150000"/>
                </a:lnSpc>
                <a:defRPr/>
              </a:pPr>
              <a:r>
                <a:rPr lang="ko-KR" altLang="en-US" sz="16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연기 발견 시 유도등을 따라 낮은 자세로 코와 입을 막고</a:t>
              </a:r>
            </a:p>
          </p:txBody>
        </p:sp>
        <p:sp>
          <p:nvSpPr>
            <p:cNvPr id="40" name="모서리가 둥근 직사각형 43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TextBox 44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" name="직사각형 45"/>
            <p:cNvSpPr/>
            <p:nvPr/>
          </p:nvSpPr>
          <p:spPr>
            <a:xfrm>
              <a:off x="1020340" y="1766773"/>
              <a:ext cx="6200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3" name="그룹 46"/>
          <p:cNvGrpSpPr/>
          <p:nvPr/>
        </p:nvGrpSpPr>
        <p:grpSpPr>
          <a:xfrm>
            <a:off x="3052538" y="5077347"/>
            <a:ext cx="6394612" cy="540000"/>
            <a:chOff x="1020341" y="1700116"/>
            <a:chExt cx="6394612" cy="540000"/>
          </a:xfrm>
        </p:grpSpPr>
        <p:sp>
          <p:nvSpPr>
            <p:cNvPr id="44" name="모서리가 둥근 직사각형 47"/>
            <p:cNvSpPr/>
            <p:nvPr/>
          </p:nvSpPr>
          <p:spPr>
            <a:xfrm>
              <a:off x="1741814" y="1700116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atinLnBrk="1">
                <a:lnSpc>
                  <a:spcPct val="150000"/>
                </a:lnSpc>
                <a:defRPr/>
              </a:pPr>
              <a:r>
                <a:rPr lang="ko-KR" altLang="en-US" sz="16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안내 요원의 유도</a:t>
              </a:r>
              <a:r>
                <a:rPr lang="en-US" altLang="ko-KR" sz="16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유도등을 따라 질서 있게 대피</a:t>
              </a:r>
            </a:p>
          </p:txBody>
        </p:sp>
        <p:sp>
          <p:nvSpPr>
            <p:cNvPr id="45" name="모서리가 둥근 직사각형 48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6" name="TextBox 49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직사각형 50"/>
            <p:cNvSpPr/>
            <p:nvPr/>
          </p:nvSpPr>
          <p:spPr>
            <a:xfrm>
              <a:off x="1020341" y="1766774"/>
              <a:ext cx="6200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3" name="직사각형 1">
            <a:extLst>
              <a:ext uri="{FF2B5EF4-FFF2-40B4-BE49-F238E27FC236}">
                <a16:creationId xmlns:a16="http://schemas.microsoft.com/office/drawing/2014/main" id="{93CF4143-DBAC-414E-BA21-217A36E1E9FB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5" name="그림 12">
            <a:extLst>
              <a:ext uri="{FF2B5EF4-FFF2-40B4-BE49-F238E27FC236}">
                <a16:creationId xmlns:a16="http://schemas.microsoft.com/office/drawing/2014/main" id="{5526B109-BFCA-4FEA-95A7-FEE4CFC1DC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56" name="그림 15">
            <a:extLst>
              <a:ext uri="{FF2B5EF4-FFF2-40B4-BE49-F238E27FC236}">
                <a16:creationId xmlns:a16="http://schemas.microsoft.com/office/drawing/2014/main" id="{AB693623-F30C-43B5-85C8-53A67A0717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936CA72-83EE-4E29-BB51-5C16960CD6A7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59" name="직사각형 8">
            <a:extLst>
              <a:ext uri="{FF2B5EF4-FFF2-40B4-BE49-F238E27FC236}">
                <a16:creationId xmlns:a16="http://schemas.microsoft.com/office/drawing/2014/main" id="{99621522-D980-45F0-B8B2-21C93E300A2B}"/>
              </a:ext>
            </a:extLst>
          </p:cNvPr>
          <p:cNvSpPr/>
          <p:nvPr/>
        </p:nvSpPr>
        <p:spPr>
          <a:xfrm>
            <a:off x="175790" y="307901"/>
            <a:ext cx="5830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공연장 화재발생 시 대피방법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60" name="Slide Number Placeholder 1">
            <a:extLst>
              <a:ext uri="{FF2B5EF4-FFF2-40B4-BE49-F238E27FC236}">
                <a16:creationId xmlns:a16="http://schemas.microsoft.com/office/drawing/2014/main" id="{2F51D3A8-C3BD-415D-A8A5-6A660410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12</a:t>
            </a:fld>
            <a:endParaRPr lang="ko-KR" altLang="en-US" dirty="0"/>
          </a:p>
        </p:txBody>
      </p:sp>
      <p:sp>
        <p:nvSpPr>
          <p:cNvPr id="54" name="다이아몬드 27">
            <a:extLst>
              <a:ext uri="{FF2B5EF4-FFF2-40B4-BE49-F238E27FC236}">
                <a16:creationId xmlns:a16="http://schemas.microsoft.com/office/drawing/2014/main" id="{7873B6E3-4A99-466B-83C3-01715452BF8B}"/>
              </a:ext>
            </a:extLst>
          </p:cNvPr>
          <p:cNvSpPr/>
          <p:nvPr/>
        </p:nvSpPr>
        <p:spPr>
          <a:xfrm>
            <a:off x="3318005" y="1988054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다이아몬드 27">
            <a:extLst>
              <a:ext uri="{FF2B5EF4-FFF2-40B4-BE49-F238E27FC236}">
                <a16:creationId xmlns:a16="http://schemas.microsoft.com/office/drawing/2014/main" id="{EDEE8560-BB9F-4255-ACEB-6D45F3617E78}"/>
              </a:ext>
            </a:extLst>
          </p:cNvPr>
          <p:cNvSpPr/>
          <p:nvPr/>
        </p:nvSpPr>
        <p:spPr>
          <a:xfrm>
            <a:off x="3318005" y="2753604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" name="다이아몬드 27">
            <a:extLst>
              <a:ext uri="{FF2B5EF4-FFF2-40B4-BE49-F238E27FC236}">
                <a16:creationId xmlns:a16="http://schemas.microsoft.com/office/drawing/2014/main" id="{0EE4E739-586C-4888-A9F2-623ACDE7CBB0}"/>
              </a:ext>
            </a:extLst>
          </p:cNvPr>
          <p:cNvSpPr/>
          <p:nvPr/>
        </p:nvSpPr>
        <p:spPr>
          <a:xfrm>
            <a:off x="3318004" y="3575069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" name="다이아몬드 27">
            <a:extLst>
              <a:ext uri="{FF2B5EF4-FFF2-40B4-BE49-F238E27FC236}">
                <a16:creationId xmlns:a16="http://schemas.microsoft.com/office/drawing/2014/main" id="{40846218-3893-40D2-9401-DF368F7734B8}"/>
              </a:ext>
            </a:extLst>
          </p:cNvPr>
          <p:cNvSpPr/>
          <p:nvPr/>
        </p:nvSpPr>
        <p:spPr>
          <a:xfrm>
            <a:off x="3318003" y="4367673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" name="다이아몬드 27">
            <a:extLst>
              <a:ext uri="{FF2B5EF4-FFF2-40B4-BE49-F238E27FC236}">
                <a16:creationId xmlns:a16="http://schemas.microsoft.com/office/drawing/2014/main" id="{806A77EC-FCFC-4B6F-8CE5-63CE4ACC3C14}"/>
              </a:ext>
            </a:extLst>
          </p:cNvPr>
          <p:cNvSpPr/>
          <p:nvPr/>
        </p:nvSpPr>
        <p:spPr>
          <a:xfrm>
            <a:off x="3318005" y="5175514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436675" y="3399476"/>
            <a:ext cx="6384586" cy="99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j-ea"/>
                <a:ea typeface="+mj-ea"/>
              </a:rPr>
              <a:t>유도등을 따라 질서 있게 대피하여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en-US" altLang="ko-KR" sz="2400" b="1" dirty="0">
                <a:solidFill>
                  <a:srgbClr val="0070C0"/>
                </a:solidFill>
                <a:latin typeface="+mj-ea"/>
                <a:ea typeface="+mj-ea"/>
              </a:rPr>
              <a:t>2</a:t>
            </a:r>
            <a:r>
              <a:rPr lang="ko-KR" altLang="en-US" sz="2400" b="1" dirty="0">
                <a:solidFill>
                  <a:srgbClr val="0070C0"/>
                </a:solidFill>
                <a:latin typeface="+mj-ea"/>
                <a:ea typeface="+mj-ea"/>
              </a:rPr>
              <a:t>차 사고 예방</a:t>
            </a:r>
            <a:r>
              <a:rPr lang="en-US" altLang="ko-KR" sz="2400" b="1" dirty="0">
                <a:solidFill>
                  <a:srgbClr val="0070C0"/>
                </a:solidFill>
                <a:latin typeface="+mj-ea"/>
                <a:ea typeface="+mj-ea"/>
              </a:rPr>
              <a:t>!</a:t>
            </a:r>
            <a:endParaRPr lang="ko-KR" altLang="en-US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76539" y="1274650"/>
            <a:ext cx="4695008" cy="4671510"/>
          </a:xfrm>
          <a:prstGeom prst="rect">
            <a:avLst/>
          </a:prstGeom>
        </p:spPr>
      </p:pic>
      <p:grpSp>
        <p:nvGrpSpPr>
          <p:cNvPr id="31" name="그룹 6"/>
          <p:cNvGrpSpPr/>
          <p:nvPr/>
        </p:nvGrpSpPr>
        <p:grpSpPr>
          <a:xfrm>
            <a:off x="1236657" y="1618101"/>
            <a:ext cx="4806573" cy="1569660"/>
            <a:chOff x="1250115" y="1946261"/>
            <a:chExt cx="4806573" cy="1569660"/>
          </a:xfrm>
        </p:grpSpPr>
        <p:sp>
          <p:nvSpPr>
            <p:cNvPr id="32" name="직사각형 7"/>
            <p:cNvSpPr/>
            <p:nvPr/>
          </p:nvSpPr>
          <p:spPr>
            <a:xfrm>
              <a:off x="3061516" y="1946261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3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4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5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6" name="그룹 11"/>
          <p:cNvGrpSpPr/>
          <p:nvPr/>
        </p:nvGrpSpPr>
        <p:grpSpPr>
          <a:xfrm>
            <a:off x="1075774" y="3757515"/>
            <a:ext cx="4806573" cy="1569660"/>
            <a:chOff x="1250115" y="4729028"/>
            <a:chExt cx="4806573" cy="1569660"/>
          </a:xfrm>
        </p:grpSpPr>
        <p:sp>
          <p:nvSpPr>
            <p:cNvPr id="37" name="직사각형 12"/>
            <p:cNvSpPr/>
            <p:nvPr/>
          </p:nvSpPr>
          <p:spPr>
            <a:xfrm flipV="1">
              <a:off x="3146784" y="4729028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8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9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40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19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0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4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5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9" name="직사각형 1">
            <a:extLst>
              <a:ext uri="{FF2B5EF4-FFF2-40B4-BE49-F238E27FC236}">
                <a16:creationId xmlns:a16="http://schemas.microsoft.com/office/drawing/2014/main" id="{8FAAAC5B-2354-43E6-923C-3C0D55FCA4B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12">
            <a:extLst>
              <a:ext uri="{FF2B5EF4-FFF2-40B4-BE49-F238E27FC236}">
                <a16:creationId xmlns:a16="http://schemas.microsoft.com/office/drawing/2014/main" id="{5E76403A-4974-47E0-8CDC-0A6541E35E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1" name="그림 15">
            <a:extLst>
              <a:ext uri="{FF2B5EF4-FFF2-40B4-BE49-F238E27FC236}">
                <a16:creationId xmlns:a16="http://schemas.microsoft.com/office/drawing/2014/main" id="{421C3635-AC98-4C64-AD40-747E4932DD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2" name="직사각형 28">
            <a:extLst>
              <a:ext uri="{FF2B5EF4-FFF2-40B4-BE49-F238E27FC236}">
                <a16:creationId xmlns:a16="http://schemas.microsoft.com/office/drawing/2014/main" id="{9EB0A4B0-5B78-44C8-814E-1C76EA3ED4C1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38C253-5125-49D4-9620-58B717641C18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4" name="직사각형 28">
            <a:extLst>
              <a:ext uri="{FF2B5EF4-FFF2-40B4-BE49-F238E27FC236}">
                <a16:creationId xmlns:a16="http://schemas.microsoft.com/office/drawing/2014/main" id="{D6551DF4-0928-4E73-8148-EE3FB7F983E7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922D3F15-A31A-4870-8914-7C74E37C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13</a:t>
            </a:fld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48C6D0-E239-406A-B5A7-70A7E679A04C}"/>
              </a:ext>
            </a:extLst>
          </p:cNvPr>
          <p:cNvSpPr/>
          <p:nvPr/>
        </p:nvSpPr>
        <p:spPr>
          <a:xfrm>
            <a:off x="1119871" y="2413874"/>
            <a:ext cx="4949825" cy="12958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</a:rPr>
              <a:t>방심하는 순간 발생하는 화재</a:t>
            </a:r>
            <a:endParaRPr lang="en-US" altLang="ko-KR" b="1" dirty="0">
              <a:latin typeface="+mj-ea"/>
            </a:endParaRP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</a:rPr>
              <a:t>당황하지 말고</a:t>
            </a:r>
            <a:r>
              <a:rPr lang="en-US" altLang="ko-KR" b="1" dirty="0">
                <a:latin typeface="+mj-ea"/>
              </a:rPr>
              <a:t>, </a:t>
            </a:r>
            <a:r>
              <a:rPr lang="ko-KR" altLang="en-US" b="1" dirty="0">
                <a:latin typeface="+mj-ea"/>
              </a:rPr>
              <a:t>안내요원의 지시와 </a:t>
            </a:r>
            <a:r>
              <a:rPr lang="en-US" altLang="ko-KR" b="1" dirty="0">
                <a:latin typeface="+mj-ea"/>
              </a:rPr>
              <a:t/>
            </a:r>
            <a:br>
              <a:rPr lang="en-US" altLang="ko-KR" b="1" dirty="0">
                <a:latin typeface="+mj-ea"/>
              </a:rPr>
            </a:br>
            <a:endParaRPr lang="ko-KR" alt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B60802F-0598-471D-B581-4105DA710324}"/>
              </a:ext>
            </a:extLst>
          </p:cNvPr>
          <p:cNvSpPr/>
          <p:nvPr/>
        </p:nvSpPr>
        <p:spPr>
          <a:xfrm>
            <a:off x="1548236" y="3586519"/>
            <a:ext cx="230823" cy="147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98375" cy="2748476"/>
            <a:chOff x="396275" y="2056641"/>
            <a:chExt cx="8798375" cy="27484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551164" y="4399234"/>
              <a:ext cx="7192368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1072626" y="4310623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직사각형 8">
            <a:extLst>
              <a:ext uri="{FF2B5EF4-FFF2-40B4-BE49-F238E27FC236}">
                <a16:creationId xmlns:a16="http://schemas.microsoft.com/office/drawing/2014/main" id="{867538F5-1668-48AE-BE42-7F6277909D5D}"/>
              </a:ext>
            </a:extLst>
          </p:cNvPr>
          <p:cNvSpPr/>
          <p:nvPr/>
        </p:nvSpPr>
        <p:spPr>
          <a:xfrm>
            <a:off x="-1057216" y="308959"/>
            <a:ext cx="8420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</a:rPr>
              <a:t>공연장 화재안전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51700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35235" y="2600647"/>
            <a:ext cx="717010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공연장 화재원인과 위험성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?_ 4p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방염이란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?_ 6p</a:t>
            </a:r>
          </a:p>
          <a:p>
            <a:pPr>
              <a:lnSpc>
                <a:spcPct val="150000"/>
              </a:lnSpc>
              <a:spcAft>
                <a:spcPts val="802"/>
              </a:spcAft>
              <a:defRPr/>
            </a:pP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3.  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공연장에서의  화재 안전수칙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9p</a:t>
            </a:r>
          </a:p>
          <a:p>
            <a:pPr>
              <a:lnSpc>
                <a:spcPct val="150000"/>
              </a:lnSpc>
              <a:spcAft>
                <a:spcPts val="802"/>
              </a:spcAft>
              <a:defRPr/>
            </a:pP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4.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  공연장 화재발생 시 대피방법 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10p</a:t>
            </a:r>
          </a:p>
        </p:txBody>
      </p:sp>
      <p:sp>
        <p:nvSpPr>
          <p:cNvPr id="14" name="직사각형 7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C</a:t>
            </a:r>
            <a:r>
              <a:rPr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ontents</a:t>
            </a:r>
            <a:endParaRPr lang="ko-KR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/>
              <a:ea typeface="나눔스퀘어 Bold"/>
            </a:endParaRPr>
          </a:p>
        </p:txBody>
      </p:sp>
      <p:cxnSp>
        <p:nvCxnSpPr>
          <p:cNvPr id="17" name="직선 연결선 8"/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18" name="그룹 20"/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9" name="그림 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0" name="그림 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1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2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223497-34D5-4C59-AAF6-3EB6FB17BD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0462" y="3724792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직사각형 2">
            <a:extLst>
              <a:ext uri="{FF2B5EF4-FFF2-40B4-BE49-F238E27FC236}">
                <a16:creationId xmlns:a16="http://schemas.microsoft.com/office/drawing/2014/main" id="{C9556479-ECBD-444C-8D78-9638BBD5DC91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4">
            <a:extLst>
              <a:ext uri="{FF2B5EF4-FFF2-40B4-BE49-F238E27FC236}">
                <a16:creationId xmlns:a16="http://schemas.microsoft.com/office/drawing/2014/main" id="{588213FB-A25F-4BC6-8C29-8491E849C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:a16="http://schemas.microsoft.com/office/drawing/2014/main" id="{5B094796-1435-4F7D-80BA-158825D4D1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6" name="직사각형 5">
            <a:extLst>
              <a:ext uri="{FF2B5EF4-FFF2-40B4-BE49-F238E27FC236}">
                <a16:creationId xmlns:a16="http://schemas.microsoft.com/office/drawing/2014/main" id="{10107F20-77BB-46E4-AEA5-781337D7A624}"/>
              </a:ext>
            </a:extLst>
          </p:cNvPr>
          <p:cNvSpPr/>
          <p:nvPr/>
        </p:nvSpPr>
        <p:spPr>
          <a:xfrm>
            <a:off x="-548496" y="1713617"/>
            <a:ext cx="8885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ko-KR" altLang="en-US" sz="2800" b="1" spc="-300" dirty="0">
                <a:latin typeface="+mj-ea"/>
              </a:rPr>
              <a:t>공연장 화재안전</a:t>
            </a:r>
            <a:endParaRPr lang="en-US" altLang="ko-KR" sz="2800" b="1" spc="-300" dirty="0">
              <a:latin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C60E6D-B9DE-4E6B-BD30-A1937CF0CB73}"/>
              </a:ext>
            </a:extLst>
          </p:cNvPr>
          <p:cNvSpPr txBox="1"/>
          <p:nvPr/>
        </p:nvSpPr>
        <p:spPr>
          <a:xfrm>
            <a:off x="2678037" y="1390584"/>
            <a:ext cx="1930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>
                <a:solidFill>
                  <a:srgbClr val="0070C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>
                <a:solidFill>
                  <a:srgbClr val="0070C0"/>
                </a:solidFill>
                <a:latin typeface="맑은 고딕"/>
                <a:ea typeface="맑은 고딕"/>
              </a:rPr>
              <a:t>제</a:t>
            </a:r>
            <a:r>
              <a:rPr lang="en-US" altLang="ko-KR" sz="2000" b="1">
                <a:solidFill>
                  <a:srgbClr val="0070C0"/>
                </a:solidFill>
                <a:latin typeface="맑은 고딕"/>
                <a:ea typeface="맑은 고딕"/>
              </a:rPr>
              <a:t>6</a:t>
            </a:r>
            <a:r>
              <a:rPr lang="ko-KR" altLang="en-US" sz="2000" b="1">
                <a:solidFill>
                  <a:srgbClr val="0070C0"/>
                </a:solidFill>
                <a:latin typeface="맑은 고딕"/>
                <a:ea typeface="맑은 고딕"/>
              </a:rPr>
              <a:t>편</a:t>
            </a:r>
            <a:r>
              <a:rPr lang="en-US" altLang="ko-KR" sz="2000" b="1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5B4B2-6920-4BD9-A232-30469047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2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8216" y="319512"/>
            <a:ext cx="1542283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600" b="1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/>
          <p:cNvSpPr/>
          <p:nvPr/>
        </p:nvSpPr>
        <p:spPr>
          <a:xfrm>
            <a:off x="8859670" y="1552122"/>
            <a:ext cx="952500" cy="4099377"/>
          </a:xfrm>
          <a:prstGeom prst="roundRect">
            <a:avLst>
              <a:gd name="adj" fmla="val 16667"/>
            </a:avLst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1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6" name="그림 19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7" name="그림 20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8" name="그림 8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1712265" y="527873"/>
            <a:ext cx="6044260" cy="6149975"/>
          </a:xfrm>
          <a:prstGeom prst="rect">
            <a:avLst/>
          </a:prstGeom>
        </p:spPr>
      </p:pic>
      <p:sp>
        <p:nvSpPr>
          <p:cNvPr id="19" name="직사각형 1">
            <a:extLst>
              <a:ext uri="{FF2B5EF4-FFF2-40B4-BE49-F238E27FC236}">
                <a16:creationId xmlns:a16="http://schemas.microsoft.com/office/drawing/2014/main" id="{19A81260-6B18-40AC-936B-BB3D354E603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:a16="http://schemas.microsoft.com/office/drawing/2014/main" id="{D2C5C5D1-5D59-43EF-BCB2-531A76640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:a16="http://schemas.microsoft.com/office/drawing/2014/main" id="{DCE4A1AD-7F7A-451B-A80C-F0D2BE2DE3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3" name="직사각형 8">
            <a:extLst>
              <a:ext uri="{FF2B5EF4-FFF2-40B4-BE49-F238E27FC236}">
                <a16:creationId xmlns:a16="http://schemas.microsoft.com/office/drawing/2014/main" id="{867538F5-1668-48AE-BE42-7F6277909D5D}"/>
              </a:ext>
            </a:extLst>
          </p:cNvPr>
          <p:cNvSpPr/>
          <p:nvPr/>
        </p:nvSpPr>
        <p:spPr>
          <a:xfrm>
            <a:off x="480640" y="288177"/>
            <a:ext cx="8420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</a:rPr>
              <a:t>공연장 화재안전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BB480-A49F-413F-AA9B-58379202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3</a:t>
            </a:fld>
            <a:endParaRPr lang="ko-KR" altLang="en-US" dirty="0"/>
          </a:p>
        </p:txBody>
      </p:sp>
      <p:pic>
        <p:nvPicPr>
          <p:cNvPr id="3" name="2020 소방청 취약계층 여성편 06화 (공연장 화재안전)공연을 즐기던 중 화재가 발생한다면">
            <a:hlinkClick r:id="" action="ppaction://media"/>
            <a:extLst>
              <a:ext uri="{FF2B5EF4-FFF2-40B4-BE49-F238E27FC236}">
                <a16:creationId xmlns:a16="http://schemas.microsoft.com/office/drawing/2014/main" id="{35C4ADEC-2015-4A55-9319-A7E70666D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18643" y="1634067"/>
            <a:ext cx="5434903" cy="3412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803409" y="1826051"/>
            <a:ext cx="4404006" cy="4037004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1230168" y="1274920"/>
            <a:ext cx="4806573" cy="1569660"/>
            <a:chOff x="1250115" y="1946261"/>
            <a:chExt cx="4806573" cy="1569660"/>
          </a:xfrm>
        </p:grpSpPr>
        <p:sp>
          <p:nvSpPr>
            <p:cNvPr id="8" name="직사각형 7"/>
            <p:cNvSpPr/>
            <p:nvPr/>
          </p:nvSpPr>
          <p:spPr>
            <a:xfrm>
              <a:off x="3061516" y="1946261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0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11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12" name="그룹 11"/>
          <p:cNvGrpSpPr/>
          <p:nvPr/>
        </p:nvGrpSpPr>
        <p:grpSpPr>
          <a:xfrm>
            <a:off x="1144900" y="4396284"/>
            <a:ext cx="4806573" cy="1569660"/>
            <a:chOff x="1250115" y="4729028"/>
            <a:chExt cx="4806573" cy="1569660"/>
          </a:xfrm>
        </p:grpSpPr>
        <p:sp>
          <p:nvSpPr>
            <p:cNvPr id="13" name="직사각형 12"/>
            <p:cNvSpPr/>
            <p:nvPr/>
          </p:nvSpPr>
          <p:spPr>
            <a:xfrm flipV="1">
              <a:off x="3146784" y="4729028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5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16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18" name="직사각형 17"/>
          <p:cNvSpPr/>
          <p:nvPr/>
        </p:nvSpPr>
        <p:spPr>
          <a:xfrm>
            <a:off x="636605" y="2211973"/>
            <a:ext cx="5803130" cy="270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200000"/>
              </a:lnSpc>
              <a:defRPr/>
            </a:pPr>
            <a:r>
              <a:rPr lang="ko-KR" altLang="en-US" sz="1600" b="1" dirty="0">
                <a:latin typeface="+mn-ea"/>
              </a:rPr>
              <a:t>최근 일과 삶의 균형을 맞추며 여유 있는 삶을 </a:t>
            </a:r>
            <a:r>
              <a:rPr lang="en-US" altLang="ko-KR" sz="1600" b="1" dirty="0">
                <a:latin typeface="+mn-ea"/>
              </a:rPr>
              <a:t/>
            </a:r>
            <a:br>
              <a:rPr lang="en-US" altLang="ko-KR" sz="1600" b="1" dirty="0">
                <a:latin typeface="+mn-ea"/>
              </a:rPr>
            </a:br>
            <a:r>
              <a:rPr lang="ko-KR" altLang="en-US" sz="1600" b="1" dirty="0">
                <a:latin typeface="+mn-ea"/>
              </a:rPr>
              <a:t>추구하게 되면서 여가 문화 확산</a:t>
            </a:r>
            <a:endParaRPr lang="ko-KR" altLang="en-US" sz="1400" b="1" dirty="0">
              <a:latin typeface="+mn-ea"/>
            </a:endParaRPr>
          </a:p>
          <a:p>
            <a:pPr algn="ctr" latinLnBrk="1">
              <a:lnSpc>
                <a:spcPct val="200000"/>
              </a:lnSpc>
              <a:defRPr/>
            </a:pPr>
            <a:r>
              <a:rPr lang="ko-KR" altLang="en-US" b="1" dirty="0">
                <a:latin typeface="+mn-ea"/>
              </a:rPr>
              <a:t>공연장을 찾는 사람도 증가하면서</a:t>
            </a:r>
          </a:p>
          <a:p>
            <a:pPr algn="ctr" latinLnBrk="1">
              <a:lnSpc>
                <a:spcPct val="200000"/>
              </a:lnSpc>
              <a:defRPr/>
            </a:pPr>
            <a:r>
              <a:rPr lang="ko-KR" altLang="en-US" b="1" dirty="0">
                <a:latin typeface="+mn-ea"/>
              </a:rPr>
              <a:t>한꺼번에 많은 사람들이 몰리면서</a:t>
            </a:r>
          </a:p>
          <a:p>
            <a:pPr algn="ctr" latinLnBrk="1">
              <a:lnSpc>
                <a:spcPct val="200000"/>
              </a:lnSpc>
              <a:defRPr/>
            </a:pP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작은 실수가 큰 화재와 사고로 연결</a:t>
            </a:r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!</a:t>
            </a:r>
            <a:endParaRPr lang="ko-KR" altLang="en-US" sz="2000" b="1" dirty="0">
              <a:solidFill>
                <a:srgbClr val="0070C0"/>
              </a:solidFill>
              <a:latin typeface="+mn-ea"/>
            </a:endParaRPr>
          </a:p>
        </p:txBody>
      </p:sp>
      <p:grpSp>
        <p:nvGrpSpPr>
          <p:cNvPr id="21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2" name="그림 1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4" name="그림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5" name="그림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6" name="직사각형 1">
            <a:extLst>
              <a:ext uri="{FF2B5EF4-FFF2-40B4-BE49-F238E27FC236}">
                <a16:creationId xmlns:a16="http://schemas.microsoft.com/office/drawing/2014/main" id="{88403C5D-46D4-4475-8B79-659845B285E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12">
            <a:extLst>
              <a:ext uri="{FF2B5EF4-FFF2-40B4-BE49-F238E27FC236}">
                <a16:creationId xmlns:a16="http://schemas.microsoft.com/office/drawing/2014/main" id="{5D4438CF-5CC3-4D9E-824F-51E0CC317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2" name="그림 15">
            <a:extLst>
              <a:ext uri="{FF2B5EF4-FFF2-40B4-BE49-F238E27FC236}">
                <a16:creationId xmlns:a16="http://schemas.microsoft.com/office/drawing/2014/main" id="{734A125C-E4E8-44D6-8C59-ABD523CF84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3" name="직사각형 8">
            <a:extLst>
              <a:ext uri="{FF2B5EF4-FFF2-40B4-BE49-F238E27FC236}">
                <a16:creationId xmlns:a16="http://schemas.microsoft.com/office/drawing/2014/main" id="{3E371EC6-14AD-46B8-BC9E-A7B251D1B809}"/>
              </a:ext>
            </a:extLst>
          </p:cNvPr>
          <p:cNvSpPr/>
          <p:nvPr/>
        </p:nvSpPr>
        <p:spPr>
          <a:xfrm>
            <a:off x="928245" y="31369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공연장 화재원인과 위험성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25604E-1B63-44E1-ACEF-4EA7550EC342}"/>
              </a:ext>
            </a:extLst>
          </p:cNvPr>
          <p:cNvSpPr/>
          <p:nvPr/>
        </p:nvSpPr>
        <p:spPr>
          <a:xfrm>
            <a:off x="411225" y="32929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1</a:t>
            </a:r>
            <a:endParaRPr lang="ko-KR" altLang="en-US" sz="2600" b="1">
              <a:latin typeface="+mj-ea"/>
              <a:ea typeface="+mj-ea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479B2B33-36E6-42A1-B36F-B0781EF4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4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21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2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4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5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aphicFrame>
        <p:nvGraphicFramePr>
          <p:cNvPr id="30" name="차트 29"/>
          <p:cNvGraphicFramePr/>
          <p:nvPr>
            <p:extLst>
              <p:ext uri="{D42A27DB-BD31-4B8C-83A1-F6EECF244321}">
                <p14:modId xmlns:p14="http://schemas.microsoft.com/office/powerpoint/2010/main" val="4245350176"/>
              </p:ext>
            </p:extLst>
          </p:nvPr>
        </p:nvGraphicFramePr>
        <p:xfrm>
          <a:off x="643596" y="1213347"/>
          <a:ext cx="3810512" cy="5234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차트 33"/>
          <p:cNvGraphicFramePr/>
          <p:nvPr>
            <p:extLst>
              <p:ext uri="{D42A27DB-BD31-4B8C-83A1-F6EECF244321}">
                <p14:modId xmlns:p14="http://schemas.microsoft.com/office/powerpoint/2010/main" val="834765270"/>
              </p:ext>
            </p:extLst>
          </p:nvPr>
        </p:nvGraphicFramePr>
        <p:xfrm>
          <a:off x="4938531" y="1630576"/>
          <a:ext cx="4286478" cy="399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5" name="직사각형 34"/>
          <p:cNvSpPr/>
          <p:nvPr/>
        </p:nvSpPr>
        <p:spPr>
          <a:xfrm>
            <a:off x="2080919" y="3177141"/>
            <a:ext cx="1078301" cy="521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장소별</a:t>
            </a:r>
          </a:p>
          <a:p>
            <a:pPr algn="ctr">
              <a:defRPr/>
            </a:pPr>
            <a:r>
              <a:rPr lang="en-US" altLang="ko-KR" b="1" dirty="0">
                <a:solidFill>
                  <a:schemeClr val="tx1"/>
                </a:solidFill>
              </a:rPr>
              <a:t>(55</a:t>
            </a:r>
            <a:r>
              <a:rPr lang="ko-KR" altLang="en-US" b="1" dirty="0">
                <a:solidFill>
                  <a:schemeClr val="tx1"/>
                </a:solidFill>
              </a:rPr>
              <a:t>건</a:t>
            </a:r>
            <a:r>
              <a:rPr lang="en-US" altLang="ko-KR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직사각형 1">
            <a:extLst>
              <a:ext uri="{FF2B5EF4-FFF2-40B4-BE49-F238E27FC236}">
                <a16:creationId xmlns:a16="http://schemas.microsoft.com/office/drawing/2014/main" id="{C05F3589-F90C-40F4-A4A0-F27126A1130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E7D96BDB-4F1F-4595-896B-E069BEB1F9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7" name="그림 15">
            <a:extLst>
              <a:ext uri="{FF2B5EF4-FFF2-40B4-BE49-F238E27FC236}">
                <a16:creationId xmlns:a16="http://schemas.microsoft.com/office/drawing/2014/main" id="{BE4E4F5C-6FCA-4322-870C-CBA62EFAE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18" name="직사각형 8">
            <a:extLst>
              <a:ext uri="{FF2B5EF4-FFF2-40B4-BE49-F238E27FC236}">
                <a16:creationId xmlns:a16="http://schemas.microsoft.com/office/drawing/2014/main" id="{84F2183A-2ED1-4C06-9E37-46548B8B096A}"/>
              </a:ext>
            </a:extLst>
          </p:cNvPr>
          <p:cNvSpPr/>
          <p:nvPr/>
        </p:nvSpPr>
        <p:spPr>
          <a:xfrm>
            <a:off x="928245" y="31369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공연장 화재원인과 위험성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C4DAEF-FD56-4845-9231-D55ECAD80D6C}"/>
              </a:ext>
            </a:extLst>
          </p:cNvPr>
          <p:cNvSpPr/>
          <p:nvPr/>
        </p:nvSpPr>
        <p:spPr>
          <a:xfrm>
            <a:off x="411225" y="32929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1</a:t>
            </a:r>
            <a:endParaRPr lang="ko-KR" altLang="en-US" sz="2600" b="1">
              <a:latin typeface="+mj-ea"/>
              <a:ea typeface="+mj-ea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A32B5FF7-8751-4220-8640-3E32F1A5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5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-17463"/>
            <a:ext cx="9897192" cy="689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8033" y="4231350"/>
            <a:ext cx="8677486" cy="1417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커튼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벽지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카페트 등 연소하기 쉬운 재질에 불이 붙지 않거나 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/>
            </a:r>
            <a:br>
              <a:rPr lang="en-US" altLang="ko-KR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</a:b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확산을 지연시키는 가공처리로 화재확산을 예방할 수 있습니다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</a:p>
          <a:p>
            <a:pPr latinLnBrk="1">
              <a:lnSpc>
                <a:spcPct val="150000"/>
              </a:lnSpc>
              <a:buClr>
                <a:schemeClr val="bg2">
                  <a:lumMod val="25000"/>
                </a:schemeClr>
              </a:buClr>
              <a:defRPr/>
            </a:pPr>
            <a:endParaRPr lang="ko-KR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146419" y="2002943"/>
            <a:ext cx="7959373" cy="2154414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1602726" y="2275423"/>
            <a:ext cx="7046757" cy="1487351"/>
            <a:chOff x="1332230" y="1895650"/>
            <a:chExt cx="7046757" cy="1487351"/>
          </a:xfrm>
        </p:grpSpPr>
        <p:pic>
          <p:nvPicPr>
            <p:cNvPr id="2" name="그림 1" descr="화면 캡처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821881" y="1895650"/>
              <a:ext cx="2132243" cy="14873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endPos="0" dist="5000" dir="5400000" sy="-100000" algn="bl" rotWithShape="0"/>
            </a:effectLst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115409" y="1895650"/>
              <a:ext cx="2263578" cy="14873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endPos="0" dist="5000" dir="5400000" sy="-100000" algn="bl" rotWithShape="0"/>
            </a:effectLst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32230" y="1895650"/>
              <a:ext cx="2328366" cy="14873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endPos="0" dist="5000" dir="5400000" sy="-100000" algn="bl" rotWithShape="0"/>
            </a:effectLst>
          </p:spPr>
        </p:pic>
      </p:grpSp>
      <p:grpSp>
        <p:nvGrpSpPr>
          <p:cNvPr id="1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9" name="그림 19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4" name="그림 18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1" name="직사각형 4"/>
          <p:cNvSpPr/>
          <p:nvPr/>
        </p:nvSpPr>
        <p:spPr>
          <a:xfrm>
            <a:off x="643596" y="1309682"/>
            <a:ext cx="6018705" cy="100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250000"/>
              </a:lnSpc>
              <a:defRPr/>
            </a:pPr>
            <a:endParaRPr lang="ko-KR" altLang="en-US" sz="2400" b="1">
              <a:latin typeface="+mn-ea"/>
            </a:endParaRPr>
          </a:p>
        </p:txBody>
      </p:sp>
      <p:sp>
        <p:nvSpPr>
          <p:cNvPr id="27" name="직사각형 1">
            <a:extLst>
              <a:ext uri="{FF2B5EF4-FFF2-40B4-BE49-F238E27FC236}">
                <a16:creationId xmlns:a16="http://schemas.microsoft.com/office/drawing/2014/main" id="{0CFB3F8B-3B48-42A2-A681-4F5CD70F1958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12">
            <a:extLst>
              <a:ext uri="{FF2B5EF4-FFF2-40B4-BE49-F238E27FC236}">
                <a16:creationId xmlns:a16="http://schemas.microsoft.com/office/drawing/2014/main" id="{D25390D4-A853-4344-962C-490DB8F8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9" name="그림 15">
            <a:extLst>
              <a:ext uri="{FF2B5EF4-FFF2-40B4-BE49-F238E27FC236}">
                <a16:creationId xmlns:a16="http://schemas.microsoft.com/office/drawing/2014/main" id="{1FFAC46D-36C4-411D-89F5-A95DAA0BF8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48698" y="3840393"/>
            <a:ext cx="6838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000" b="0" spc="-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(   </a:t>
            </a:r>
            <a:r>
              <a:rPr lang="ko-KR" altLang="en-US" sz="1000" b="0" spc="-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해당  이미지는 이해를 돕기 위해 사용했으며</a:t>
            </a:r>
            <a:r>
              <a:rPr lang="en-US" altLang="ko-KR" sz="1000" b="0" spc="-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,   </a:t>
            </a:r>
            <a:r>
              <a:rPr lang="ko-KR" altLang="en-US" sz="1000" b="0" spc="-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위험성 또는 안전성과 무관</a:t>
            </a:r>
            <a:r>
              <a:rPr lang="en-US" altLang="ko-KR" sz="1000" b="0" spc="-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  ) </a:t>
            </a:r>
            <a:endParaRPr lang="ko-KR" altLang="en-US" sz="1000" b="0" spc="-15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11001B-6BBA-44FD-A9F4-61D8884019EB}"/>
              </a:ext>
            </a:extLst>
          </p:cNvPr>
          <p:cNvSpPr/>
          <p:nvPr/>
        </p:nvSpPr>
        <p:spPr>
          <a:xfrm>
            <a:off x="3612332" y="1484548"/>
            <a:ext cx="3049969" cy="4231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8"/>
          <p:cNvSpPr/>
          <p:nvPr/>
        </p:nvSpPr>
        <p:spPr>
          <a:xfrm>
            <a:off x="3979529" y="1472673"/>
            <a:ext cx="5697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400" b="1" spc="-300" dirty="0">
                <a:solidFill>
                  <a:schemeClr val="bg1"/>
                </a:solidFill>
                <a:latin typeface="+mj-ea"/>
                <a:ea typeface="+mj-ea"/>
              </a:rPr>
              <a:t>방염 </a:t>
            </a:r>
            <a:r>
              <a:rPr lang="en-US" altLang="ko-KR" sz="2400" b="1" spc="-300" dirty="0">
                <a:solidFill>
                  <a:schemeClr val="bg1"/>
                </a:solidFill>
                <a:latin typeface="+mj-ea"/>
                <a:ea typeface="+mj-ea"/>
              </a:rPr>
              <a:t>[ </a:t>
            </a:r>
            <a:r>
              <a:rPr lang="en-US" altLang="ko-KR" sz="2400" b="1" spc="-300" dirty="0" err="1">
                <a:solidFill>
                  <a:schemeClr val="bg1"/>
                </a:solidFill>
                <a:latin typeface="+mj-ea"/>
                <a:ea typeface="+mj-ea"/>
              </a:rPr>
              <a:t>防炎</a:t>
            </a:r>
            <a:r>
              <a:rPr lang="en-US" altLang="ko-KR" sz="2400" b="1" spc="-300" dirty="0">
                <a:solidFill>
                  <a:schemeClr val="bg1"/>
                </a:solidFill>
                <a:latin typeface="+mj-ea"/>
                <a:ea typeface="+mj-ea"/>
              </a:rPr>
              <a:t> ] </a:t>
            </a:r>
            <a:r>
              <a:rPr lang="ko-KR" altLang="en-US" sz="2400" b="1" spc="-300" dirty="0">
                <a:solidFill>
                  <a:schemeClr val="bg1"/>
                </a:solidFill>
                <a:latin typeface="+mj-ea"/>
                <a:ea typeface="+mj-ea"/>
              </a:rPr>
              <a:t>이란</a:t>
            </a:r>
            <a:r>
              <a:rPr lang="en-US" altLang="ko-KR" sz="2400" b="1" spc="-300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</a:p>
        </p:txBody>
      </p:sp>
      <p:sp>
        <p:nvSpPr>
          <p:cNvPr id="35" name="직사각형 8">
            <a:extLst>
              <a:ext uri="{FF2B5EF4-FFF2-40B4-BE49-F238E27FC236}">
                <a16:creationId xmlns:a16="http://schemas.microsoft.com/office/drawing/2014/main" id="{118AC2D1-FA98-4F0A-977D-A6BCB412B4D9}"/>
              </a:ext>
            </a:extLst>
          </p:cNvPr>
          <p:cNvSpPr/>
          <p:nvPr/>
        </p:nvSpPr>
        <p:spPr>
          <a:xfrm>
            <a:off x="928245" y="31252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방염이란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0519EE-1A77-4BAC-B1C5-8C5BDC4BD70E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6C995FBE-2DB5-4D50-A2E0-8F309A55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6</a:t>
            </a:fld>
            <a:endParaRPr lang="ko-KR" altLang="en-US" dirty="0"/>
          </a:p>
        </p:txBody>
      </p:sp>
      <p:sp>
        <p:nvSpPr>
          <p:cNvPr id="25" name="다이아몬드 27">
            <a:extLst>
              <a:ext uri="{FF2B5EF4-FFF2-40B4-BE49-F238E27FC236}">
                <a16:creationId xmlns:a16="http://schemas.microsoft.com/office/drawing/2014/main" id="{BC07C0AC-C58C-47BA-86A0-19C3C3C1A1F7}"/>
              </a:ext>
            </a:extLst>
          </p:cNvPr>
          <p:cNvSpPr/>
          <p:nvPr/>
        </p:nvSpPr>
        <p:spPr>
          <a:xfrm>
            <a:off x="1449658" y="4416015"/>
            <a:ext cx="185343" cy="167294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grpSp>
        <p:nvGrpSpPr>
          <p:cNvPr id="14" name="그룹 6"/>
          <p:cNvGrpSpPr/>
          <p:nvPr/>
        </p:nvGrpSpPr>
        <p:grpSpPr>
          <a:xfrm>
            <a:off x="8460214" y="6051324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65552" y="5921107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5180" y="6057949"/>
            <a:ext cx="580865" cy="817514"/>
          </a:xfrm>
          <a:prstGeom prst="rect">
            <a:avLst/>
          </a:prstGeom>
        </p:spPr>
      </p:pic>
      <p:pic>
        <p:nvPicPr>
          <p:cNvPr id="39" name="그림 6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489695" y="1396924"/>
            <a:ext cx="8922718" cy="4436084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" name="순서도: 대체 처리 41"/>
          <p:cNvSpPr/>
          <p:nvPr/>
        </p:nvSpPr>
        <p:spPr>
          <a:xfrm>
            <a:off x="2102797" y="1678523"/>
            <a:ext cx="5759453" cy="41334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400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"/>
                <a:cs typeface="맑은 고딕"/>
              </a:rPr>
              <a:t>방염제품 </a:t>
            </a:r>
            <a:r>
              <a:rPr lang="ko-KR" altLang="en-US" sz="2400" b="1" dirty="0">
                <a:solidFill>
                  <a:schemeClr val="tx1">
                    <a:lumMod val="80000"/>
                    <a:lumOff val="20000"/>
                  </a:schemeClr>
                </a:solidFill>
                <a:latin typeface="맑은 고딕"/>
              </a:rPr>
              <a:t>화재 비교실험</a:t>
            </a:r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95712"/>
              </p:ext>
            </p:extLst>
          </p:nvPr>
        </p:nvGraphicFramePr>
        <p:xfrm>
          <a:off x="1059487" y="4367874"/>
          <a:ext cx="4258858" cy="1020017"/>
        </p:xfrm>
        <a:graphic>
          <a:graphicData uri="http://schemas.openxmlformats.org/drawingml/2006/table">
            <a:tbl>
              <a:tblPr firstRow="1" bandRow="1">
                <a:tableStyleId>{D9F1CDC0-45E9-45A2-8651-09014E95D811}</a:tableStyleId>
              </a:tblPr>
              <a:tblGrid>
                <a:gridCol w="2129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257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800" b="1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800" b="1"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800" b="1" dirty="0">
                          <a:latin typeface="+mj-ea"/>
                          <a:ea typeface="+mj-ea"/>
                        </a:rPr>
                        <a:t>일반소파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800" b="1" dirty="0">
                          <a:latin typeface="+mj-ea"/>
                          <a:ea typeface="+mj-ea"/>
                        </a:rPr>
                        <a:t>방염소파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순서도: 대체 처리 48"/>
          <p:cNvSpPr/>
          <p:nvPr/>
        </p:nvSpPr>
        <p:spPr>
          <a:xfrm>
            <a:off x="5893247" y="2436810"/>
            <a:ext cx="3148115" cy="284554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="1" dirty="0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 b="1" dirty="0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 b="1" dirty="0">
              <a:solidFill>
                <a:schemeClr val="bg2">
                  <a:lumMod val="30000"/>
                </a:schemeClr>
              </a:solidFill>
            </a:endParaRPr>
          </a:p>
          <a:p>
            <a:pPr algn="ctr">
              <a:defRPr/>
            </a:pPr>
            <a:r>
              <a:rPr lang="ko-KR" altLang="en-US" b="1" dirty="0">
                <a:solidFill>
                  <a:schemeClr val="bg2">
                    <a:lumMod val="30000"/>
                  </a:schemeClr>
                </a:solidFill>
              </a:rPr>
              <a:t> </a:t>
            </a:r>
            <a:r>
              <a:rPr lang="ko-KR" altLang="en-US" sz="1600" b="1" dirty="0">
                <a:solidFill>
                  <a:schemeClr val="bg2">
                    <a:lumMod val="3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앞트인 공간 소파 옆</a:t>
            </a:r>
          </a:p>
          <a:p>
            <a:pPr algn="ctr">
              <a:defRPr/>
            </a:pPr>
            <a:endParaRPr lang="ko-KR" altLang="en-US" sz="1600" b="1" dirty="0">
              <a:solidFill>
                <a:schemeClr val="bg2">
                  <a:lumMod val="3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600" b="1" dirty="0">
                <a:solidFill>
                  <a:schemeClr val="bg2">
                    <a:lumMod val="3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휴지통에 신문지를 넣고</a:t>
            </a:r>
          </a:p>
          <a:p>
            <a:pPr algn="ctr">
              <a:defRPr/>
            </a:pPr>
            <a:endParaRPr lang="ko-KR" altLang="en-US" sz="1600" b="1" dirty="0">
              <a:solidFill>
                <a:schemeClr val="bg2">
                  <a:lumMod val="3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600" b="1" dirty="0">
                <a:solidFill>
                  <a:schemeClr val="bg2">
                    <a:lumMod val="3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불을 붙인 후 소파 뒤 상단</a:t>
            </a:r>
          </a:p>
          <a:p>
            <a:pPr algn="ctr">
              <a:defRPr/>
            </a:pPr>
            <a:endParaRPr lang="ko-KR" altLang="en-US" sz="1600" b="1" dirty="0">
              <a:solidFill>
                <a:schemeClr val="bg2">
                  <a:lumMod val="3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600" b="1" dirty="0">
                <a:solidFill>
                  <a:schemeClr val="bg2">
                    <a:lumMod val="3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벽면에서 </a:t>
            </a:r>
            <a:r>
              <a:rPr lang="ko-KR" altLang="en-US" sz="1600" b="1" dirty="0"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대기온도</a:t>
            </a:r>
            <a:r>
              <a:rPr lang="ko-KR" altLang="en-US" sz="1600" b="1" dirty="0">
                <a:solidFill>
                  <a:schemeClr val="bg2">
                    <a:lumMod val="3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측정</a:t>
            </a:r>
          </a:p>
          <a:p>
            <a:pPr>
              <a:defRPr/>
            </a:pPr>
            <a:endParaRPr lang="ko-KR" altLang="en-US" b="1" dirty="0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 b="1" dirty="0">
              <a:solidFill>
                <a:schemeClr val="bg2">
                  <a:lumMod val="30000"/>
                </a:schemeClr>
              </a:solidFill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011178" y="2536989"/>
            <a:ext cx="2197545" cy="2373702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3235861" y="2536989"/>
            <a:ext cx="2129429" cy="2373702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그룹 6"/>
          <p:cNvGrpSpPr/>
          <p:nvPr/>
        </p:nvGrpSpPr>
        <p:grpSpPr>
          <a:xfrm>
            <a:off x="5842783" y="2218240"/>
            <a:ext cx="3270558" cy="1553246"/>
            <a:chOff x="1250115" y="1946261"/>
            <a:chExt cx="4806573" cy="1553246"/>
          </a:xfrm>
        </p:grpSpPr>
        <p:sp>
          <p:nvSpPr>
            <p:cNvPr id="51" name="직사각형 7"/>
            <p:cNvSpPr/>
            <p:nvPr/>
          </p:nvSpPr>
          <p:spPr>
            <a:xfrm>
              <a:off x="3061515" y="1946261"/>
              <a:ext cx="1066536" cy="1553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52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3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54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55" name="그룹 6"/>
          <p:cNvGrpSpPr/>
          <p:nvPr/>
        </p:nvGrpSpPr>
        <p:grpSpPr>
          <a:xfrm>
            <a:off x="5904003" y="4891628"/>
            <a:ext cx="3270558" cy="1556040"/>
            <a:chOff x="1250115" y="1946261"/>
            <a:chExt cx="4806573" cy="1556040"/>
          </a:xfrm>
        </p:grpSpPr>
        <p:sp>
          <p:nvSpPr>
            <p:cNvPr id="56" name="직사각형 7"/>
            <p:cNvSpPr/>
            <p:nvPr/>
          </p:nvSpPr>
          <p:spPr>
            <a:xfrm>
              <a:off x="3061515" y="1946261"/>
              <a:ext cx="1066536" cy="1556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57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8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59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28" name="직사각형 1">
            <a:extLst>
              <a:ext uri="{FF2B5EF4-FFF2-40B4-BE49-F238E27FC236}">
                <a16:creationId xmlns:a16="http://schemas.microsoft.com/office/drawing/2014/main" id="{A0F2489A-E358-4C05-A6C9-450D58770B8A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12">
            <a:extLst>
              <a:ext uri="{FF2B5EF4-FFF2-40B4-BE49-F238E27FC236}">
                <a16:creationId xmlns:a16="http://schemas.microsoft.com/office/drawing/2014/main" id="{EFCA77BC-04B8-4B22-AE18-CAE73929F0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0" name="그림 15">
            <a:extLst>
              <a:ext uri="{FF2B5EF4-FFF2-40B4-BE49-F238E27FC236}">
                <a16:creationId xmlns:a16="http://schemas.microsoft.com/office/drawing/2014/main" id="{4AF7F62E-BC73-4D30-A4B8-8F3D43A375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1" name="직사각형 8">
            <a:extLst>
              <a:ext uri="{FF2B5EF4-FFF2-40B4-BE49-F238E27FC236}">
                <a16:creationId xmlns:a16="http://schemas.microsoft.com/office/drawing/2014/main" id="{7D68A4F3-A4AD-439F-B35C-26BC17FEB4E7}"/>
              </a:ext>
            </a:extLst>
          </p:cNvPr>
          <p:cNvSpPr/>
          <p:nvPr/>
        </p:nvSpPr>
        <p:spPr>
          <a:xfrm>
            <a:off x="928245" y="31252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방염이란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4699F7-10E7-46B9-A9C4-316D8417293D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CBF3218-8FF3-4865-877F-4EE47612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7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-4949"/>
            <a:ext cx="9897192" cy="6875463"/>
          </a:xfrm>
          <a:prstGeom prst="rect">
            <a:avLst/>
          </a:prstGeom>
        </p:spPr>
      </p:pic>
      <p:grpSp>
        <p:nvGrpSpPr>
          <p:cNvPr id="14" name="그룹 6"/>
          <p:cNvGrpSpPr/>
          <p:nvPr/>
        </p:nvGrpSpPr>
        <p:grpSpPr>
          <a:xfrm>
            <a:off x="8460214" y="6051324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65552" y="5921107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5180" y="6057949"/>
            <a:ext cx="580865" cy="817514"/>
          </a:xfrm>
          <a:prstGeom prst="rect">
            <a:avLst/>
          </a:prstGeom>
        </p:spPr>
      </p:pic>
      <p:pic>
        <p:nvPicPr>
          <p:cNvPr id="39" name="그림 6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488465" y="1411216"/>
            <a:ext cx="9180141" cy="4436084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" name="순서도: 대체 처리 41"/>
          <p:cNvSpPr/>
          <p:nvPr/>
        </p:nvSpPr>
        <p:spPr>
          <a:xfrm>
            <a:off x="2225228" y="1770856"/>
            <a:ext cx="5759453" cy="41334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500">
              <a:solidFill>
                <a:schemeClr val="tx1">
                  <a:lumMod val="80000"/>
                  <a:lumOff val="20000"/>
                </a:schemeClr>
              </a:solidFill>
            </a:endParaRPr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34138"/>
              </p:ext>
            </p:extLst>
          </p:nvPr>
        </p:nvGraphicFramePr>
        <p:xfrm>
          <a:off x="650282" y="2501676"/>
          <a:ext cx="5013960" cy="3105745"/>
        </p:xfrm>
        <a:graphic>
          <a:graphicData uri="http://schemas.openxmlformats.org/drawingml/2006/table">
            <a:tbl>
              <a:tblPr firstRow="1" bandRow="1">
                <a:tableStyleId>{ED39DB40-7DE7-46ED-BBB9-22F33E5FE7EB}</a:tableStyleId>
              </a:tblPr>
              <a:tblGrid>
                <a:gridCol w="2516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7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674"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400" b="1" dirty="0">
                          <a:solidFill>
                            <a:schemeClr val="tx1">
                              <a:lumMod val="70000"/>
                              <a:lumOff val="30000"/>
                            </a:schemeClr>
                          </a:solidFill>
                          <a:latin typeface="맑은 고딕"/>
                        </a:rPr>
                        <a:t>일반소파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400" b="1" dirty="0">
                          <a:solidFill>
                            <a:schemeClr val="accent5">
                              <a:lumMod val="90000"/>
                            </a:schemeClr>
                          </a:solidFill>
                          <a:latin typeface="맑은 고딕"/>
                        </a:rPr>
                        <a:t>불 붙이자 활활 타오름</a:t>
                      </a:r>
                      <a:r>
                        <a:rPr lang="en-US" altLang="ko-KR" sz="1400" b="1" dirty="0">
                          <a:solidFill>
                            <a:schemeClr val="accent5">
                              <a:lumMod val="90000"/>
                            </a:schemeClr>
                          </a:solidFill>
                          <a:latin typeface="맑은 고딕"/>
                        </a:rPr>
                        <a:t>.</a:t>
                      </a:r>
                      <a:endParaRPr lang="en-US" altLang="ko-KR" sz="1400" b="1" dirty="0">
                        <a:solidFill>
                          <a:schemeClr val="accent5">
                            <a:lumMod val="90000"/>
                          </a:schemeClr>
                        </a:solidFill>
                        <a:latin typeface="맑은 고딕"/>
                        <a:cs typeface="맑은 고딕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400" b="1" dirty="0">
                          <a:solidFill>
                            <a:schemeClr val="tx1">
                              <a:lumMod val="70000"/>
                              <a:lumOff val="30000"/>
                            </a:schemeClr>
                          </a:solidFill>
                          <a:latin typeface="맑은 고딕"/>
                        </a:rPr>
                        <a:t>방염소파</a:t>
                      </a:r>
                      <a:endParaRPr lang="ko-KR" altLang="en-US" sz="1400" dirty="0">
                        <a:latin typeface="맑은 고딕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400" b="1" dirty="0">
                          <a:solidFill>
                            <a:schemeClr val="accent5">
                              <a:lumMod val="90000"/>
                            </a:schemeClr>
                          </a:solidFill>
                          <a:latin typeface="맑은 고딕"/>
                        </a:rPr>
                        <a:t>불 붙지않고 까맣게 타오름</a:t>
                      </a:r>
                      <a:r>
                        <a:rPr lang="en-US" altLang="ko-KR" sz="1400" b="1" dirty="0">
                          <a:solidFill>
                            <a:schemeClr val="accent5">
                              <a:lumMod val="90000"/>
                            </a:schemeClr>
                          </a:solidFill>
                          <a:latin typeface="맑은 고딕"/>
                        </a:rPr>
                        <a:t>.</a:t>
                      </a:r>
                      <a:endParaRPr lang="ko-KR" altLang="en-US" sz="1400" b="1" dirty="0">
                        <a:solidFill>
                          <a:schemeClr val="accent5">
                            <a:lumMod val="90000"/>
                          </a:schemeClr>
                        </a:solidFill>
                        <a:latin typeface="맑은 고딕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순서도: 대체 처리 48"/>
          <p:cNvSpPr/>
          <p:nvPr/>
        </p:nvSpPr>
        <p:spPr>
          <a:xfrm>
            <a:off x="5965225" y="2501676"/>
            <a:ext cx="3148115" cy="284554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r>
              <a:rPr lang="ko-KR" altLang="en-US" sz="150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  <a:p>
            <a:pPr>
              <a:defRPr/>
            </a:pPr>
            <a:endParaRPr lang="ko-KR" altLang="en-US">
              <a:solidFill>
                <a:schemeClr val="bg2">
                  <a:lumMod val="30000"/>
                </a:schemeClr>
              </a:solidFill>
            </a:endParaRPr>
          </a:p>
        </p:txBody>
      </p:sp>
      <p:grpSp>
        <p:nvGrpSpPr>
          <p:cNvPr id="50" name="그룹 6"/>
          <p:cNvGrpSpPr/>
          <p:nvPr/>
        </p:nvGrpSpPr>
        <p:grpSpPr>
          <a:xfrm>
            <a:off x="6161565" y="2125961"/>
            <a:ext cx="3270558" cy="1553246"/>
            <a:chOff x="1250115" y="1946261"/>
            <a:chExt cx="4806573" cy="1553246"/>
          </a:xfrm>
        </p:grpSpPr>
        <p:sp>
          <p:nvSpPr>
            <p:cNvPr id="51" name="직사각형 7"/>
            <p:cNvSpPr/>
            <p:nvPr/>
          </p:nvSpPr>
          <p:spPr>
            <a:xfrm>
              <a:off x="3061515" y="1946261"/>
              <a:ext cx="1066536" cy="1553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52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3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54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55" name="그룹 6"/>
          <p:cNvGrpSpPr/>
          <p:nvPr/>
        </p:nvGrpSpPr>
        <p:grpSpPr>
          <a:xfrm>
            <a:off x="6164062" y="4958740"/>
            <a:ext cx="3270558" cy="1556040"/>
            <a:chOff x="1250115" y="1946261"/>
            <a:chExt cx="4806573" cy="1556040"/>
          </a:xfrm>
        </p:grpSpPr>
        <p:sp>
          <p:nvSpPr>
            <p:cNvPr id="56" name="직사각형 7"/>
            <p:cNvSpPr/>
            <p:nvPr/>
          </p:nvSpPr>
          <p:spPr>
            <a:xfrm>
              <a:off x="3061515" y="1946261"/>
              <a:ext cx="1066536" cy="1556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57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8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59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60" name="TextBox 59"/>
          <p:cNvSpPr txBox="1"/>
          <p:nvPr/>
        </p:nvSpPr>
        <p:spPr>
          <a:xfrm>
            <a:off x="2234935" y="1519654"/>
            <a:ext cx="6596340" cy="586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방염 처리</a:t>
            </a:r>
            <a:r>
              <a:rPr lang="ko-KR" altLang="en-US" sz="2400" b="1" dirty="0">
                <a:solidFill>
                  <a:srgbClr val="000000"/>
                </a:solidFill>
                <a:latin typeface="+mn-ea"/>
              </a:rPr>
              <a:t> 시 주변으로 불이 옮겨붙지 않음</a:t>
            </a:r>
            <a:r>
              <a:rPr lang="en-US" altLang="ko-KR" sz="2400" b="1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400" dirty="0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43596" y="2501676"/>
            <a:ext cx="2505680" cy="2255164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3149277" y="2501676"/>
            <a:ext cx="2512366" cy="2255164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5904003" y="2869061"/>
            <a:ext cx="3568401" cy="2330236"/>
          </a:xfrm>
          <a:prstGeom prst="rect">
            <a:avLst/>
          </a:prstGeom>
        </p:spPr>
      </p:pic>
      <p:sp>
        <p:nvSpPr>
          <p:cNvPr id="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7D4F9E6D-8911-42EB-8FF2-6E6A973A6D29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  <p:sp>
        <p:nvSpPr>
          <p:cNvPr id="30" name="직사각형 1">
            <a:extLst>
              <a:ext uri="{FF2B5EF4-FFF2-40B4-BE49-F238E27FC236}">
                <a16:creationId xmlns:a16="http://schemas.microsoft.com/office/drawing/2014/main" id="{1F54C6F0-167C-4ACA-8F6D-75EB3503D201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12">
            <a:extLst>
              <a:ext uri="{FF2B5EF4-FFF2-40B4-BE49-F238E27FC236}">
                <a16:creationId xmlns:a16="http://schemas.microsoft.com/office/drawing/2014/main" id="{24345666-43BD-4E94-BDE3-ECB344E28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2" name="그림 15">
            <a:extLst>
              <a:ext uri="{FF2B5EF4-FFF2-40B4-BE49-F238E27FC236}">
                <a16:creationId xmlns:a16="http://schemas.microsoft.com/office/drawing/2014/main" id="{1F5EFB45-0E22-49DC-97C9-AD39FA86EC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3" name="직사각형 8">
            <a:extLst>
              <a:ext uri="{FF2B5EF4-FFF2-40B4-BE49-F238E27FC236}">
                <a16:creationId xmlns:a16="http://schemas.microsoft.com/office/drawing/2014/main" id="{275B879D-32B2-46D6-B018-1E20248A6D26}"/>
              </a:ext>
            </a:extLst>
          </p:cNvPr>
          <p:cNvSpPr/>
          <p:nvPr/>
        </p:nvSpPr>
        <p:spPr>
          <a:xfrm>
            <a:off x="928245" y="29574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방염이란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8FC06A-3942-44A3-B33F-0389EC16CF77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073D3170-D5A4-4B0E-A41C-09C76E3FD4A0}"/>
              </a:ext>
            </a:extLst>
          </p:cNvPr>
          <p:cNvSpPr txBox="1">
            <a:spLocks/>
          </p:cNvSpPr>
          <p:nvPr/>
        </p:nvSpPr>
        <p:spPr>
          <a:xfrm>
            <a:off x="2865819" y="6425188"/>
            <a:ext cx="2227421" cy="36605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D4F9E6D-8911-42EB-8FF2-6E6A973A6D29}" type="slidenum">
              <a:rPr lang="ko-KR" altLang="en-US" smtClean="0"/>
              <a:pPr>
                <a:defRPr/>
              </a:pPr>
              <a:t>8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6176" y="2619"/>
            <a:ext cx="9925826" cy="6875463"/>
          </a:xfrm>
          <a:prstGeom prst="rect">
            <a:avLst/>
          </a:prstGeom>
        </p:spPr>
      </p:pic>
      <p:pic>
        <p:nvPicPr>
          <p:cNvPr id="3" name="그림 2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88307" y="3792443"/>
            <a:ext cx="3119983" cy="206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88306" y="1547067"/>
            <a:ext cx="3119983" cy="206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3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4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4" name="TextBox 39"/>
          <p:cNvSpPr txBox="1"/>
          <p:nvPr/>
        </p:nvSpPr>
        <p:spPr>
          <a:xfrm>
            <a:off x="4721433" y="4286886"/>
            <a:ext cx="401975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/>
          </a:p>
        </p:txBody>
      </p:sp>
      <p:grpSp>
        <p:nvGrpSpPr>
          <p:cNvPr id="46" name="그룹 26"/>
          <p:cNvGrpSpPr/>
          <p:nvPr/>
        </p:nvGrpSpPr>
        <p:grpSpPr>
          <a:xfrm>
            <a:off x="4376979" y="2076618"/>
            <a:ext cx="5246388" cy="540000"/>
            <a:chOff x="1120079" y="1700116"/>
            <a:chExt cx="6294874" cy="540000"/>
          </a:xfrm>
        </p:grpSpPr>
        <p:sp>
          <p:nvSpPr>
            <p:cNvPr id="47" name="모서리가 둥근 직사각형 27"/>
            <p:cNvSpPr/>
            <p:nvPr/>
          </p:nvSpPr>
          <p:spPr>
            <a:xfrm>
              <a:off x="1741814" y="1700116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공연 전 비상시 대응방법 안내영상및 멘트 숙지</a:t>
              </a:r>
            </a:p>
          </p:txBody>
        </p:sp>
        <p:sp>
          <p:nvSpPr>
            <p:cNvPr id="48" name="모서리가 둥근 직사각형 28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9" name="TextBox 29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50" name="직사각형 30"/>
            <p:cNvSpPr/>
            <p:nvPr/>
          </p:nvSpPr>
          <p:spPr>
            <a:xfrm>
              <a:off x="1120079" y="1770050"/>
              <a:ext cx="620001" cy="396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</a:endParaRPr>
            </a:p>
          </p:txBody>
        </p:sp>
      </p:grpSp>
      <p:grpSp>
        <p:nvGrpSpPr>
          <p:cNvPr id="56" name="그룹 31"/>
          <p:cNvGrpSpPr/>
          <p:nvPr/>
        </p:nvGrpSpPr>
        <p:grpSpPr>
          <a:xfrm>
            <a:off x="4385130" y="2932839"/>
            <a:ext cx="5246450" cy="540001"/>
            <a:chOff x="1081736" y="1700115"/>
            <a:chExt cx="6333217" cy="540001"/>
          </a:xfrm>
        </p:grpSpPr>
        <p:sp>
          <p:nvSpPr>
            <p:cNvPr id="57" name="모서리가 둥근 직사각형 32"/>
            <p:cNvSpPr/>
            <p:nvPr/>
          </p:nvSpPr>
          <p:spPr>
            <a:xfrm>
              <a:off x="1741814" y="1700115"/>
              <a:ext cx="5673139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공연 시 평소와 다른 냄새</a:t>
              </a:r>
              <a:r>
                <a:rPr lang="en-US" altLang="ko-KR" sz="1600" b="1" dirty="0">
                  <a:solidFill>
                    <a:prstClr val="white"/>
                  </a:solidFill>
                </a:rPr>
                <a:t>,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 소리에 주의하기</a:t>
              </a:r>
            </a:p>
          </p:txBody>
        </p:sp>
        <p:sp>
          <p:nvSpPr>
            <p:cNvPr id="58" name="모서리가 둥근 직사각형 33"/>
            <p:cNvSpPr/>
            <p:nvPr/>
          </p:nvSpPr>
          <p:spPr>
            <a:xfrm>
              <a:off x="1120097" y="1700116"/>
              <a:ext cx="62171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9" name="TextBox 34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60" name="직사각형 35"/>
            <p:cNvSpPr/>
            <p:nvPr/>
          </p:nvSpPr>
          <p:spPr>
            <a:xfrm>
              <a:off x="1081736" y="1775479"/>
              <a:ext cx="620000" cy="394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</a:endParaRPr>
            </a:p>
          </p:txBody>
        </p:sp>
      </p:grpSp>
      <p:grpSp>
        <p:nvGrpSpPr>
          <p:cNvPr id="72" name="그룹 36"/>
          <p:cNvGrpSpPr/>
          <p:nvPr/>
        </p:nvGrpSpPr>
        <p:grpSpPr>
          <a:xfrm>
            <a:off x="4376982" y="3781994"/>
            <a:ext cx="5246385" cy="540000"/>
            <a:chOff x="1020337" y="1700116"/>
            <a:chExt cx="6567728" cy="540000"/>
          </a:xfrm>
        </p:grpSpPr>
        <p:sp>
          <p:nvSpPr>
            <p:cNvPr id="73" name="모서리가 둥근 직사각형 37"/>
            <p:cNvSpPr/>
            <p:nvPr/>
          </p:nvSpPr>
          <p:spPr>
            <a:xfrm>
              <a:off x="1741815" y="1700116"/>
              <a:ext cx="5846250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위급상황 발생 시 안전요원 안내에 따라행동하기</a:t>
              </a:r>
            </a:p>
          </p:txBody>
        </p:sp>
        <p:sp>
          <p:nvSpPr>
            <p:cNvPr id="74" name="모서리가 둥근 직사각형 38"/>
            <p:cNvSpPr/>
            <p:nvPr/>
          </p:nvSpPr>
          <p:spPr>
            <a:xfrm>
              <a:off x="1020337" y="1700116"/>
              <a:ext cx="721477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5" name="TextBox 39"/>
            <p:cNvSpPr txBox="1"/>
            <p:nvPr/>
          </p:nvSpPr>
          <p:spPr>
            <a:xfrm>
              <a:off x="1120097" y="1700116"/>
              <a:ext cx="5295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76" name="직사각형 40"/>
            <p:cNvSpPr/>
            <p:nvPr/>
          </p:nvSpPr>
          <p:spPr>
            <a:xfrm>
              <a:off x="1020338" y="1766767"/>
              <a:ext cx="689150" cy="396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</a:endParaRPr>
            </a:p>
          </p:txBody>
        </p:sp>
      </p:grpSp>
      <p:grpSp>
        <p:nvGrpSpPr>
          <p:cNvPr id="77" name="그룹 51"/>
          <p:cNvGrpSpPr/>
          <p:nvPr/>
        </p:nvGrpSpPr>
        <p:grpSpPr>
          <a:xfrm>
            <a:off x="4376992" y="4591994"/>
            <a:ext cx="5246375" cy="540000"/>
            <a:chOff x="1020334" y="1700116"/>
            <a:chExt cx="6394619" cy="540000"/>
          </a:xfrm>
        </p:grpSpPr>
        <p:sp>
          <p:nvSpPr>
            <p:cNvPr id="78" name="모서리가 둥근 직사각형 52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각 층별 소방시설 위치 및 대피안내도 확인하기</a:t>
              </a:r>
            </a:p>
          </p:txBody>
        </p:sp>
        <p:sp>
          <p:nvSpPr>
            <p:cNvPr id="79" name="모서리가 둥근 직사각형 53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 w="12700" cap="flat" cmpd="sng" algn="ctr">
              <a:noFill/>
              <a:prstDash val="solid"/>
              <a:miter/>
            </a:ln>
            <a:effectLst/>
          </p:spPr>
          <p:txBody>
            <a:bodyPr lIns="0" tIns="0" rIns="108000" bIns="0" anchor="ctr"/>
            <a:lstStyle/>
            <a:p>
              <a:pPr marL="0" marR="0" lvl="0" indent="0" algn="r" defTabSz="9144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050" b="1" i="0" u="none" strike="noStrike" kern="0" cap="none" spc="0" normalizeH="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0" name="TextBox 54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81" name="직사각형 55"/>
            <p:cNvSpPr/>
            <p:nvPr/>
          </p:nvSpPr>
          <p:spPr>
            <a:xfrm>
              <a:off x="1020334" y="1766757"/>
              <a:ext cx="620002" cy="396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endParaRPr lang="en-US" altLang="ko-KR" sz="2000" b="1">
                <a:solidFill>
                  <a:srgbClr val="189FBF"/>
                </a:solidFill>
              </a:endParaRPr>
            </a:p>
          </p:txBody>
        </p:sp>
      </p:grpSp>
      <p:sp>
        <p:nvSpPr>
          <p:cNvPr id="39" name="직사각형 1">
            <a:extLst>
              <a:ext uri="{FF2B5EF4-FFF2-40B4-BE49-F238E27FC236}">
                <a16:creationId xmlns:a16="http://schemas.microsoft.com/office/drawing/2014/main" id="{361422B4-CC72-4ED7-92CD-858B6C83834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12">
            <a:extLst>
              <a:ext uri="{FF2B5EF4-FFF2-40B4-BE49-F238E27FC236}">
                <a16:creationId xmlns:a16="http://schemas.microsoft.com/office/drawing/2014/main" id="{4D37DB16-0EBF-4E3F-9296-DA20E52642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1" name="그림 15">
            <a:extLst>
              <a:ext uri="{FF2B5EF4-FFF2-40B4-BE49-F238E27FC236}">
                <a16:creationId xmlns:a16="http://schemas.microsoft.com/office/drawing/2014/main" id="{7E2D049F-8F2C-463E-915B-0B43DAD33A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2" name="직사각형 8">
            <a:extLst>
              <a:ext uri="{FF2B5EF4-FFF2-40B4-BE49-F238E27FC236}">
                <a16:creationId xmlns:a16="http://schemas.microsoft.com/office/drawing/2014/main" id="{51097375-E2BD-4E88-BDD7-B6DF1DD09E20}"/>
              </a:ext>
            </a:extLst>
          </p:cNvPr>
          <p:cNvSpPr/>
          <p:nvPr/>
        </p:nvSpPr>
        <p:spPr>
          <a:xfrm>
            <a:off x="907408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공연장에서의 화재 안전수칙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3301E1-72D5-41C3-91B2-765119E87086}"/>
              </a:ext>
            </a:extLst>
          </p:cNvPr>
          <p:cNvSpPr/>
          <p:nvPr/>
        </p:nvSpPr>
        <p:spPr>
          <a:xfrm>
            <a:off x="419414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2" name="Slide Number Placeholder 1">
            <a:extLst>
              <a:ext uri="{FF2B5EF4-FFF2-40B4-BE49-F238E27FC236}">
                <a16:creationId xmlns:a16="http://schemas.microsoft.com/office/drawing/2014/main" id="{0D9C879D-56B0-4BFA-95BA-D0C86B8E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65819" y="6425188"/>
            <a:ext cx="2227421" cy="366055"/>
          </a:xfrm>
        </p:spPr>
        <p:txBody>
          <a:bodyPr/>
          <a:lstStyle/>
          <a:p>
            <a:pPr lvl="0">
              <a:defRPr/>
            </a:pPr>
            <a:fld id="{7D4F9E6D-8911-42EB-8FF2-6E6A973A6D29}" type="slidenum">
              <a:rPr lang="ko-KR" altLang="en-US" smtClean="0"/>
              <a:pPr lvl="0">
                <a:defRPr/>
              </a:pPr>
              <a:t>9</a:t>
            </a:fld>
            <a:endParaRPr lang="ko-KR" altLang="en-US" dirty="0"/>
          </a:p>
        </p:txBody>
      </p:sp>
      <p:sp>
        <p:nvSpPr>
          <p:cNvPr id="44" name="다이아몬드 27">
            <a:extLst>
              <a:ext uri="{FF2B5EF4-FFF2-40B4-BE49-F238E27FC236}">
                <a16:creationId xmlns:a16="http://schemas.microsoft.com/office/drawing/2014/main" id="{E18E6895-5D03-409A-91C3-A7388D05AB44}"/>
              </a:ext>
            </a:extLst>
          </p:cNvPr>
          <p:cNvSpPr/>
          <p:nvPr/>
        </p:nvSpPr>
        <p:spPr>
          <a:xfrm>
            <a:off x="4496786" y="2202887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다이아몬드 27">
            <a:extLst>
              <a:ext uri="{FF2B5EF4-FFF2-40B4-BE49-F238E27FC236}">
                <a16:creationId xmlns:a16="http://schemas.microsoft.com/office/drawing/2014/main" id="{2F55AB2F-C579-4BC5-90FE-6454EC03CDDB}"/>
              </a:ext>
            </a:extLst>
          </p:cNvPr>
          <p:cNvSpPr/>
          <p:nvPr/>
        </p:nvSpPr>
        <p:spPr>
          <a:xfrm>
            <a:off x="4529277" y="3063862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다이아몬드 27">
            <a:extLst>
              <a:ext uri="{FF2B5EF4-FFF2-40B4-BE49-F238E27FC236}">
                <a16:creationId xmlns:a16="http://schemas.microsoft.com/office/drawing/2014/main" id="{8C868330-CB03-479D-B8EB-396C96B35056}"/>
              </a:ext>
            </a:extLst>
          </p:cNvPr>
          <p:cNvSpPr/>
          <p:nvPr/>
        </p:nvSpPr>
        <p:spPr>
          <a:xfrm>
            <a:off x="4514737" y="3924144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다이아몬드 27">
            <a:extLst>
              <a:ext uri="{FF2B5EF4-FFF2-40B4-BE49-F238E27FC236}">
                <a16:creationId xmlns:a16="http://schemas.microsoft.com/office/drawing/2014/main" id="{04F79538-CE6C-4B90-8A5A-5B69B1B006F4}"/>
              </a:ext>
            </a:extLst>
          </p:cNvPr>
          <p:cNvSpPr/>
          <p:nvPr/>
        </p:nvSpPr>
        <p:spPr>
          <a:xfrm>
            <a:off x="4517060" y="4720765"/>
            <a:ext cx="290295" cy="29642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336</Words>
  <Application>Microsoft Office PowerPoint</Application>
  <PresentationFormat>사용자 지정</PresentationFormat>
  <Paragraphs>116</Paragraphs>
  <Slides>14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4" baseType="lpstr">
      <vt:lpstr>나눔스퀘어 Bold</vt:lpstr>
      <vt:lpstr>나눔스퀘어_ac Bold</vt:lpstr>
      <vt:lpstr>맑은 고딕</vt:lpstr>
      <vt:lpstr>함초롬돋움</vt:lpstr>
      <vt:lpstr>Arial</vt:lpstr>
      <vt:lpstr>Calibri</vt:lpstr>
      <vt:lpstr>Calibri Light</vt:lpstr>
      <vt:lpstr>Stencil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서초방송아카데미</cp:lastModifiedBy>
  <cp:revision>94</cp:revision>
  <dcterms:modified xsi:type="dcterms:W3CDTF">2020-05-04T08:23:50Z</dcterms:modified>
  <cp:version>0906.0100.01</cp:version>
</cp:coreProperties>
</file>